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charts/chart6.xml" ContentType="application/vnd.openxmlformats-officedocument.drawingml.chart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charts/chart11.xml" ContentType="application/vnd.openxmlformats-officedocument.drawingml.chart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charts/chart12.xml" ContentType="application/vnd.openxmlformats-officedocument.drawingml.chart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charts/chart15.xml" ContentType="application/vnd.openxmlformats-officedocument.drawingml.chart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charts/chart16.xml" ContentType="application/vnd.openxmlformats-officedocument.drawingml.chart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charts/chart17.xml" ContentType="application/vnd.openxmlformats-officedocument.drawingml.chart+xml"/>
  <Override PartName="/ppt/tags/tag4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333" r:id="rId4"/>
    <p:sldId id="316" r:id="rId5"/>
    <p:sldId id="294" r:id="rId6"/>
    <p:sldId id="328" r:id="rId7"/>
    <p:sldId id="289" r:id="rId8"/>
    <p:sldId id="332" r:id="rId9"/>
    <p:sldId id="327" r:id="rId10"/>
    <p:sldId id="326" r:id="rId11"/>
    <p:sldId id="318" r:id="rId12"/>
    <p:sldId id="320" r:id="rId13"/>
    <p:sldId id="275" r:id="rId14"/>
    <p:sldId id="284" r:id="rId15"/>
    <p:sldId id="279" r:id="rId16"/>
    <p:sldId id="282" r:id="rId17"/>
    <p:sldId id="264" r:id="rId18"/>
    <p:sldId id="323" r:id="rId19"/>
    <p:sldId id="330" r:id="rId20"/>
    <p:sldId id="324" r:id="rId21"/>
    <p:sldId id="273" r:id="rId22"/>
    <p:sldId id="290" r:id="rId23"/>
  </p:sldIdLst>
  <p:sldSz cx="12192000" cy="6858000"/>
  <p:notesSz cx="6858000" cy="9144000"/>
  <p:custDataLst>
    <p:tags r:id="rId25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Некрасов" initials="АН" lastIdx="7" clrIdx="0">
    <p:extLst>
      <p:ext uri="{19B8F6BF-5375-455C-9EA6-DF929625EA0E}">
        <p15:presenceInfo xmlns:p15="http://schemas.microsoft.com/office/powerpoint/2012/main" userId="ea390c7d453ba51c" providerId="Windows Live"/>
      </p:ext>
    </p:extLst>
  </p:cmAuthor>
  <p:cmAuthor id="2" name="Некрасов Александр Алексеевич" initials="НАА" lastIdx="6" clrIdx="1">
    <p:extLst>
      <p:ext uri="{19B8F6BF-5375-455C-9EA6-DF929625EA0E}">
        <p15:presenceInfo xmlns:p15="http://schemas.microsoft.com/office/powerpoint/2012/main" userId="S-1-5-21-3459247-3763285414-3421907777-37826" providerId="AD"/>
      </p:ext>
    </p:extLst>
  </p:cmAuthor>
  <p:cmAuthor id="3" name="Борзунова Юлия Игоревна" initials="БЮИ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BFA"/>
    <a:srgbClr val="FFFFFF"/>
    <a:srgbClr val="364650"/>
    <a:srgbClr val="455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ECF"/>
          </a:solidFill>
        </a:fill>
      </a:tcStyle>
    </a:wholeTbl>
    <a:band2H>
      <a:tcTxStyle/>
      <a:tcStyle>
        <a:tcBdr/>
        <a:fill>
          <a:solidFill>
            <a:srgbClr val="E7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ECF"/>
          </a:solidFill>
        </a:fill>
      </a:tcStyle>
    </a:wholeTbl>
    <a:band2H>
      <a:tcTxStyle/>
      <a:tcStyle>
        <a:tcBdr/>
        <a:fill>
          <a:solidFill>
            <a:srgbClr val="E7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EDB"/>
          </a:solidFill>
        </a:fill>
      </a:tcStyle>
    </a:wholeTbl>
    <a:band2H>
      <a:tcTxStyle/>
      <a:tcStyle>
        <a:tcBdr/>
        <a:fill>
          <a:solidFill>
            <a:srgbClr val="F0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8CF"/>
          </a:solidFill>
        </a:fill>
      </a:tcStyle>
    </a:wholeTbl>
    <a:band2H>
      <a:tcTxStyle/>
      <a:tcStyle>
        <a:tcBdr/>
        <a:fill>
          <a:solidFill>
            <a:srgbClr val="F2EC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>
        <p:scale>
          <a:sx n="75" d="100"/>
          <a:sy n="75" d="100"/>
        </p:scale>
        <p:origin x="1818" y="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0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5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9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004847831941825E-2"/>
          <c:y val="5.6034482758620691E-2"/>
          <c:w val="0.97199030433611633"/>
          <c:h val="0.8879310344827586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7770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88634.87</c:v>
                </c:pt>
                <c:pt idx="1">
                  <c:v>122902.738</c:v>
                </c:pt>
              </c:numCache>
            </c:numRef>
          </c:val>
        </c:ser>
        <c:ser>
          <c:idx val="1"/>
          <c:order val="1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211121.57900740125</c:v>
                </c:pt>
                <c:pt idx="1">
                  <c:v>211711.29900740099</c:v>
                </c:pt>
              </c:numCache>
            </c:numRef>
          </c:val>
        </c:ser>
        <c:ser>
          <c:idx val="2"/>
          <c:order val="2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233560.93099999987</c:v>
                </c:pt>
                <c:pt idx="1">
                  <c:v>228654.11199999996</c:v>
                </c:pt>
              </c:numCache>
            </c:numRef>
          </c:val>
        </c:ser>
        <c:ser>
          <c:idx val="3"/>
          <c:order val="3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48049.716000000015</c:v>
                </c:pt>
                <c:pt idx="1">
                  <c:v>49270.279999999795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79671936"/>
        <c:axId val="2079665272"/>
      </c:barChart>
      <c:catAx>
        <c:axId val="207967193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079665272"/>
        <c:crosses val="min"/>
        <c:auto val="0"/>
        <c:lblAlgn val="ctr"/>
        <c:lblOffset val="100"/>
        <c:noMultiLvlLbl val="0"/>
      </c:catAx>
      <c:valAx>
        <c:axId val="2079665272"/>
        <c:scaling>
          <c:orientation val="minMax"/>
          <c:max val="612538.4290074007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796719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253521126760563E-2"/>
          <c:y val="4.7706422018348627E-2"/>
          <c:w val="0.77976952624839946"/>
          <c:h val="0.9045871559633027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471190781049936"/>
                  <c:y val="2.7522935779816515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47503201024327785"/>
                  <c:y val="2.7522935779816515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.47951344430217668"/>
                  <c:y val="2.7522935779816515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.3738796414852753"/>
                  <c:y val="2.7522935779816515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.3418693982074264"/>
                  <c:y val="2.7522935779816515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.31946222791293216"/>
                  <c:y val="2.7522935779816515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55.3</c:v>
                </c:pt>
                <c:pt idx="1">
                  <c:v>55.9</c:v>
                </c:pt>
                <c:pt idx="2">
                  <c:v>56.5</c:v>
                </c:pt>
                <c:pt idx="3">
                  <c:v>41.2</c:v>
                </c:pt>
                <c:pt idx="4">
                  <c:v>36.5</c:v>
                </c:pt>
                <c:pt idx="5">
                  <c:v>33.299999999999997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21037328"/>
        <c:axId val="2021038112"/>
      </c:barChart>
      <c:catAx>
        <c:axId val="202103732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021038112"/>
        <c:crosses val="min"/>
        <c:auto val="0"/>
        <c:lblAlgn val="ctr"/>
        <c:lblOffset val="100"/>
        <c:noMultiLvlLbl val="0"/>
      </c:catAx>
      <c:valAx>
        <c:axId val="2021038112"/>
        <c:scaling>
          <c:orientation val="minMax"/>
          <c:max val="56.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210373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059369202226345E-2"/>
          <c:y val="2.2375215146299483E-2"/>
          <c:w val="0.97588126159554733"/>
          <c:h val="0.95524956970740105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Sheet1!$A$1:$J$1</c:f>
              <c:numCache>
                <c:formatCode>General</c:formatCode>
                <c:ptCount val="10"/>
                <c:pt idx="0">
                  <c:v>120539.54231237323</c:v>
                </c:pt>
                <c:pt idx="1">
                  <c:v>208607.24231237322</c:v>
                </c:pt>
                <c:pt idx="2">
                  <c:v>252554.27231237324</c:v>
                </c:pt>
                <c:pt idx="3">
                  <c:v>318956.5723123732</c:v>
                </c:pt>
                <c:pt idx="4">
                  <c:v>308113.97231237323</c:v>
                </c:pt>
                <c:pt idx="5">
                  <c:v>334584.14231237327</c:v>
                </c:pt>
                <c:pt idx="6">
                  <c:v>359055.93231237319</c:v>
                </c:pt>
                <c:pt idx="7">
                  <c:v>255550.50261237324</c:v>
                </c:pt>
                <c:pt idx="8">
                  <c:v>296854.79231237317</c:v>
                </c:pt>
                <c:pt idx="9">
                  <c:v>452222.61231237324</c:v>
                </c:pt>
              </c:numCache>
            </c:numRef>
          </c:val>
        </c:ser>
        <c:ser>
          <c:idx val="1"/>
          <c:order val="1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Sheet1!$A$2:$J$2</c:f>
              <c:numCache>
                <c:formatCode>General</c:formatCode>
                <c:ptCount val="10"/>
                <c:pt idx="0">
                  <c:v>1595.3040000000037</c:v>
                </c:pt>
                <c:pt idx="1">
                  <c:v>2791.1790000000037</c:v>
                </c:pt>
                <c:pt idx="2">
                  <c:v>4459.3489999999874</c:v>
                </c:pt>
                <c:pt idx="3">
                  <c:v>5355.3059999999823</c:v>
                </c:pt>
                <c:pt idx="4">
                  <c:v>10461.910000000033</c:v>
                </c:pt>
                <c:pt idx="5">
                  <c:v>23006.959999999963</c:v>
                </c:pt>
                <c:pt idx="6">
                  <c:v>20150.330000000075</c:v>
                </c:pt>
                <c:pt idx="7">
                  <c:v>13843.060000000027</c:v>
                </c:pt>
                <c:pt idx="8">
                  <c:v>5758.1689999999944</c:v>
                </c:pt>
                <c:pt idx="9">
                  <c:v>5207.3869999999879</c:v>
                </c:pt>
              </c:numCache>
            </c:numRef>
          </c:val>
        </c:ser>
        <c:ser>
          <c:idx val="2"/>
          <c:order val="2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Sheet1!$A$3:$J$3</c:f>
              <c:numCache>
                <c:formatCode>General</c:formatCode>
                <c:ptCount val="10"/>
                <c:pt idx="0">
                  <c:v>1805.2239999999874</c:v>
                </c:pt>
                <c:pt idx="1">
                  <c:v>2091.4199999999837</c:v>
                </c:pt>
                <c:pt idx="2">
                  <c:v>2899.335000000021</c:v>
                </c:pt>
                <c:pt idx="3">
                  <c:v>2569.0470000000205</c:v>
                </c:pt>
                <c:pt idx="4">
                  <c:v>2668.6429999999236</c:v>
                </c:pt>
                <c:pt idx="5">
                  <c:v>3650.7050000000745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12091.209999999963</c:v>
                </c:pt>
              </c:numCache>
            </c:numRef>
          </c:val>
        </c:ser>
        <c:ser>
          <c:idx val="3"/>
          <c:order val="3"/>
          <c:spPr>
            <a:solidFill>
              <a:srgbClr val="364D6E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Sheet1!$A$4:$J$4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46823.749999999884</c:v>
                </c:pt>
                <c:pt idx="7">
                  <c:v>35672.679999999935</c:v>
                </c:pt>
                <c:pt idx="8">
                  <c:v>37268.5</c:v>
                </c:pt>
                <c:pt idx="9">
                  <c:v>37471.660000000033</c:v>
                </c:pt>
              </c:numCache>
            </c:numRef>
          </c:val>
        </c:ser>
        <c:ser>
          <c:idx val="4"/>
          <c:order val="4"/>
          <c:spPr>
            <a:solidFill>
              <a:srgbClr val="4C6C9C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Sheet1!$A$5:$J$5</c:f>
              <c:numCache>
                <c:formatCode>General</c:formatCode>
                <c:ptCount val="10"/>
                <c:pt idx="0">
                  <c:v>22939.22</c:v>
                </c:pt>
                <c:pt idx="1">
                  <c:v>30097</c:v>
                </c:pt>
                <c:pt idx="2">
                  <c:v>31904.439999999973</c:v>
                </c:pt>
                <c:pt idx="3">
                  <c:v>30570.5</c:v>
                </c:pt>
                <c:pt idx="4">
                  <c:v>31048.900000000023</c:v>
                </c:pt>
                <c:pt idx="5">
                  <c:v>33947.739999999991</c:v>
                </c:pt>
                <c:pt idx="6">
                  <c:v>35312.569999999949</c:v>
                </c:pt>
                <c:pt idx="7">
                  <c:v>40483.400000000023</c:v>
                </c:pt>
                <c:pt idx="8">
                  <c:v>51579.210000000079</c:v>
                </c:pt>
                <c:pt idx="9">
                  <c:v>53451.689999999944</c:v>
                </c:pt>
              </c:numCache>
            </c:numRef>
          </c:val>
        </c:ser>
        <c:ser>
          <c:idx val="5"/>
          <c:order val="5"/>
          <c:spPr>
            <a:solidFill>
              <a:srgbClr val="6F8DB9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Sheet1!$A$6:$J$6</c:f>
              <c:numCache>
                <c:formatCode>General</c:formatCode>
                <c:ptCount val="10"/>
                <c:pt idx="0">
                  <c:v>9768.170999999973</c:v>
                </c:pt>
                <c:pt idx="1">
                  <c:v>9779.5289999999804</c:v>
                </c:pt>
                <c:pt idx="2">
                  <c:v>8784.7079999999842</c:v>
                </c:pt>
                <c:pt idx="3">
                  <c:v>7575.7060000000056</c:v>
                </c:pt>
                <c:pt idx="4">
                  <c:v>9391.9760000000242</c:v>
                </c:pt>
                <c:pt idx="5">
                  <c:v>17436.469999999972</c:v>
                </c:pt>
                <c:pt idx="6">
                  <c:v>14769.479999999981</c:v>
                </c:pt>
                <c:pt idx="7">
                  <c:v>11905.390000000014</c:v>
                </c:pt>
                <c:pt idx="8">
                  <c:v>15333.099999999977</c:v>
                </c:pt>
                <c:pt idx="9">
                  <c:v>13150</c:v>
                </c:pt>
              </c:numCache>
            </c:numRef>
          </c:val>
        </c:ser>
        <c:ser>
          <c:idx val="6"/>
          <c:order val="6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Sheet1!$A$7:$J$7</c:f>
              <c:numCache>
                <c:formatCode>General</c:formatCode>
                <c:ptCount val="10"/>
                <c:pt idx="0">
                  <c:v>28283.890000000014</c:v>
                </c:pt>
                <c:pt idx="1">
                  <c:v>34390.03</c:v>
                </c:pt>
                <c:pt idx="2">
                  <c:v>35604.060000000056</c:v>
                </c:pt>
                <c:pt idx="3">
                  <c:v>34056.599999999977</c:v>
                </c:pt>
                <c:pt idx="4">
                  <c:v>34287.780000000028</c:v>
                </c:pt>
                <c:pt idx="5">
                  <c:v>30024</c:v>
                </c:pt>
                <c:pt idx="6">
                  <c:v>35601.719999999972</c:v>
                </c:pt>
                <c:pt idx="7">
                  <c:v>42145.420000000042</c:v>
                </c:pt>
                <c:pt idx="8">
                  <c:v>58394.599999999977</c:v>
                </c:pt>
                <c:pt idx="9">
                  <c:v>53973.800000000047</c:v>
                </c:pt>
              </c:numCache>
            </c:numRef>
          </c:val>
        </c:ser>
        <c:ser>
          <c:idx val="7"/>
          <c:order val="7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Sheet1!$A$8:$J$8</c:f>
              <c:numCache>
                <c:formatCode>General</c:formatCode>
                <c:ptCount val="10"/>
                <c:pt idx="0">
                  <c:v>13060.489999999991</c:v>
                </c:pt>
                <c:pt idx="1">
                  <c:v>17328.900000000023</c:v>
                </c:pt>
                <c:pt idx="2">
                  <c:v>23101.869999999995</c:v>
                </c:pt>
                <c:pt idx="3">
                  <c:v>29199.819999999949</c:v>
                </c:pt>
                <c:pt idx="4">
                  <c:v>36666.290000000037</c:v>
                </c:pt>
                <c:pt idx="5">
                  <c:v>43843.239999999991</c:v>
                </c:pt>
                <c:pt idx="6">
                  <c:v>57320.520000000019</c:v>
                </c:pt>
                <c:pt idx="7">
                  <c:v>66675.259999999893</c:v>
                </c:pt>
                <c:pt idx="8">
                  <c:v>81294.559999999939</c:v>
                </c:pt>
                <c:pt idx="9">
                  <c:v>88480.199999999953</c:v>
                </c:pt>
              </c:numCache>
            </c:numRef>
          </c:val>
        </c:ser>
        <c:ser>
          <c:idx val="8"/>
          <c:order val="8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Sheet1!$A$9:$J$9</c:f>
              <c:numCache>
                <c:formatCode>General</c:formatCode>
                <c:ptCount val="10"/>
                <c:pt idx="0">
                  <c:v>3861.5819999999949</c:v>
                </c:pt>
                <c:pt idx="1">
                  <c:v>42254.210000000079</c:v>
                </c:pt>
                <c:pt idx="2">
                  <c:v>67095.659999999916</c:v>
                </c:pt>
                <c:pt idx="3">
                  <c:v>52878.650000000023</c:v>
                </c:pt>
                <c:pt idx="4">
                  <c:v>49791.849999999977</c:v>
                </c:pt>
                <c:pt idx="5">
                  <c:v>46484.650000000023</c:v>
                </c:pt>
                <c:pt idx="6">
                  <c:v>73240.020000000019</c:v>
                </c:pt>
                <c:pt idx="7">
                  <c:v>100766.40000000002</c:v>
                </c:pt>
                <c:pt idx="8">
                  <c:v>98591.660000000033</c:v>
                </c:pt>
                <c:pt idx="9">
                  <c:v>108284.30000000005</c:v>
                </c:pt>
              </c:numCache>
            </c:numRef>
          </c:val>
        </c:ser>
        <c:ser>
          <c:idx val="9"/>
          <c:order val="9"/>
          <c:spPr>
            <a:solidFill>
              <a:srgbClr val="364D6E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Sheet1!$A$10:$J$10</c:f>
              <c:numCache>
                <c:formatCode>General</c:formatCode>
                <c:ptCount val="10"/>
                <c:pt idx="0">
                  <c:v>2156.7089999999735</c:v>
                </c:pt>
                <c:pt idx="1">
                  <c:v>7730.280999999959</c:v>
                </c:pt>
                <c:pt idx="2">
                  <c:v>14541.910000000033</c:v>
                </c:pt>
                <c:pt idx="3">
                  <c:v>19471.130000000005</c:v>
                </c:pt>
                <c:pt idx="4">
                  <c:v>18895.880000000005</c:v>
                </c:pt>
                <c:pt idx="5">
                  <c:v>23135.439999999944</c:v>
                </c:pt>
                <c:pt idx="6">
                  <c:v>28291.800000000047</c:v>
                </c:pt>
                <c:pt idx="7">
                  <c:v>29985.010000000009</c:v>
                </c:pt>
                <c:pt idx="8">
                  <c:v>38618.609999999986</c:v>
                </c:pt>
                <c:pt idx="9">
                  <c:v>46452.209999999963</c:v>
                </c:pt>
              </c:numCache>
            </c:numRef>
          </c:val>
        </c:ser>
        <c:ser>
          <c:idx val="10"/>
          <c:order val="10"/>
          <c:spPr>
            <a:solidFill>
              <a:srgbClr val="4C6C9C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Sheet1!$A$11:$J$11</c:f>
              <c:numCache>
                <c:formatCode>General</c:formatCode>
                <c:ptCount val="10"/>
                <c:pt idx="0">
                  <c:v>2347.1039999999921</c:v>
                </c:pt>
                <c:pt idx="1">
                  <c:v>5006.7739999999758</c:v>
                </c:pt>
                <c:pt idx="2">
                  <c:v>21883.290000000037</c:v>
                </c:pt>
                <c:pt idx="3">
                  <c:v>19659.199999999953</c:v>
                </c:pt>
                <c:pt idx="4">
                  <c:v>23387.349999999977</c:v>
                </c:pt>
                <c:pt idx="5">
                  <c:v>23624.760000000009</c:v>
                </c:pt>
                <c:pt idx="6">
                  <c:v>22844</c:v>
                </c:pt>
                <c:pt idx="7">
                  <c:v>32326.609999999986</c:v>
                </c:pt>
                <c:pt idx="8">
                  <c:v>39108.189999999944</c:v>
                </c:pt>
                <c:pt idx="9">
                  <c:v>28246.339999999967</c:v>
                </c:pt>
              </c:numCache>
            </c:numRef>
          </c:val>
        </c:ser>
        <c:ser>
          <c:idx val="11"/>
          <c:order val="11"/>
          <c:spPr>
            <a:solidFill>
              <a:srgbClr val="6F8DB9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Sheet1!$A$12:$J$12</c:f>
              <c:numCache>
                <c:formatCode>General</c:formatCode>
                <c:ptCount val="10"/>
                <c:pt idx="0">
                  <c:v>9989.0530000000144</c:v>
                </c:pt>
                <c:pt idx="1">
                  <c:v>5981.5389999999898</c:v>
                </c:pt>
                <c:pt idx="2">
                  <c:v>8270.0060000000522</c:v>
                </c:pt>
                <c:pt idx="3">
                  <c:v>7811.1679999999469</c:v>
                </c:pt>
                <c:pt idx="4">
                  <c:v>5932.7419999999693</c:v>
                </c:pt>
                <c:pt idx="5">
                  <c:v>5392.6999999999534</c:v>
                </c:pt>
                <c:pt idx="6">
                  <c:v>4236.7480000000214</c:v>
                </c:pt>
                <c:pt idx="7">
                  <c:v>6825.2929999999469</c:v>
                </c:pt>
                <c:pt idx="8">
                  <c:v>9037.3669999999693</c:v>
                </c:pt>
                <c:pt idx="9">
                  <c:v>3802.4510000000009</c:v>
                </c:pt>
              </c:numCache>
            </c:numRef>
          </c:val>
        </c:ser>
        <c:ser>
          <c:idx val="12"/>
          <c:order val="12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Sheet1!$A$13:$J$13</c:f>
              <c:numCache>
                <c:formatCode>General</c:formatCode>
                <c:ptCount val="10"/>
                <c:pt idx="0">
                  <c:v>30313.210000000021</c:v>
                </c:pt>
                <c:pt idx="1">
                  <c:v>41705</c:v>
                </c:pt>
                <c:pt idx="2">
                  <c:v>32702</c:v>
                </c:pt>
                <c:pt idx="3">
                  <c:v>28734</c:v>
                </c:pt>
                <c:pt idx="4">
                  <c:v>36395</c:v>
                </c:pt>
                <c:pt idx="5">
                  <c:v>45574</c:v>
                </c:pt>
                <c:pt idx="6">
                  <c:v>53819</c:v>
                </c:pt>
                <c:pt idx="7">
                  <c:v>50063</c:v>
                </c:pt>
                <c:pt idx="8">
                  <c:v>58458</c:v>
                </c:pt>
                <c:pt idx="9">
                  <c:v>58186.360000000102</c:v>
                </c:pt>
              </c:numCache>
            </c:numRef>
          </c:val>
        </c:ser>
        <c:ser>
          <c:idx val="13"/>
          <c:order val="13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Sheet1!$A$14:$J$14</c:f>
              <c:numCache>
                <c:formatCode>General</c:formatCode>
                <c:ptCount val="10"/>
                <c:pt idx="0">
                  <c:v>20040.770000000048</c:v>
                </c:pt>
                <c:pt idx="1">
                  <c:v>23749.270000000019</c:v>
                </c:pt>
                <c:pt idx="2">
                  <c:v>22565.939999999944</c:v>
                </c:pt>
                <c:pt idx="3">
                  <c:v>21322.229999999981</c:v>
                </c:pt>
                <c:pt idx="4">
                  <c:v>20137.510000000009</c:v>
                </c:pt>
                <c:pt idx="5">
                  <c:v>26051.660000000033</c:v>
                </c:pt>
                <c:pt idx="6">
                  <c:v>28930.849999999977</c:v>
                </c:pt>
                <c:pt idx="7">
                  <c:v>37169.780000000028</c:v>
                </c:pt>
                <c:pt idx="8">
                  <c:v>42268.130000000005</c:v>
                </c:pt>
                <c:pt idx="9">
                  <c:v>46863.169999999925</c:v>
                </c:pt>
              </c:numCache>
            </c:numRef>
          </c:val>
        </c:ser>
        <c:ser>
          <c:idx val="14"/>
          <c:order val="14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Sheet1!$A$15:$J$15</c:f>
              <c:numCache>
                <c:formatCode>General</c:formatCode>
                <c:ptCount val="10"/>
                <c:pt idx="0">
                  <c:v>98770.529999999912</c:v>
                </c:pt>
                <c:pt idx="1">
                  <c:v>112884</c:v>
                </c:pt>
                <c:pt idx="2">
                  <c:v>115304.40000000002</c:v>
                </c:pt>
                <c:pt idx="3">
                  <c:v>106424</c:v>
                </c:pt>
                <c:pt idx="4">
                  <c:v>130599.30000000005</c:v>
                </c:pt>
                <c:pt idx="5">
                  <c:v>162291.40000000002</c:v>
                </c:pt>
                <c:pt idx="6">
                  <c:v>144836.5</c:v>
                </c:pt>
                <c:pt idx="7">
                  <c:v>157601.09999999998</c:v>
                </c:pt>
                <c:pt idx="8">
                  <c:v>177218.80000000005</c:v>
                </c:pt>
                <c:pt idx="9">
                  <c:v>59306.100000000093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6898224"/>
        <c:axId val="1716888424"/>
      </c:areaChart>
      <c:catAx>
        <c:axId val="17168982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716888424"/>
        <c:crosses val="min"/>
        <c:auto val="0"/>
        <c:lblAlgn val="ctr"/>
        <c:lblOffset val="100"/>
        <c:noMultiLvlLbl val="0"/>
      </c:catAx>
      <c:valAx>
        <c:axId val="1716888424"/>
        <c:scaling>
          <c:orientation val="minMax"/>
          <c:max val="1079023.322312373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716898224"/>
        <c:crosses val="min"/>
        <c:crossBetween val="midCat"/>
        <c:majorUnit val="10000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354440461967344E-2"/>
          <c:y val="2.0116054158607351E-2"/>
          <c:w val="0.97929111907606525"/>
          <c:h val="0.95976789168278531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Sheet1!$A$1:$J$1</c:f>
              <c:numCache>
                <c:formatCode>General</c:formatCode>
                <c:ptCount val="10"/>
                <c:pt idx="0">
                  <c:v>13872.939282398453</c:v>
                </c:pt>
                <c:pt idx="1">
                  <c:v>19831.433282398455</c:v>
                </c:pt>
                <c:pt idx="2">
                  <c:v>13323.229282398454</c:v>
                </c:pt>
                <c:pt idx="3">
                  <c:v>8626.2362823984549</c:v>
                </c:pt>
                <c:pt idx="4">
                  <c:v>5427.5892823984541</c:v>
                </c:pt>
                <c:pt idx="5">
                  <c:v>9615.8452823984517</c:v>
                </c:pt>
                <c:pt idx="6">
                  <c:v>14590.041282398455</c:v>
                </c:pt>
                <c:pt idx="7">
                  <c:v>8998.3282823984518</c:v>
                </c:pt>
                <c:pt idx="8">
                  <c:v>11058.135282398453</c:v>
                </c:pt>
                <c:pt idx="9">
                  <c:v>9086.0552823984544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9B-47AE-8508-F518E2D09A55}"/>
            </c:ext>
          </c:extLst>
        </c:ser>
        <c:ser>
          <c:idx val="1"/>
          <c:order val="1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Sheet1!$A$2:$J$2</c:f>
              <c:numCache>
                <c:formatCode>General</c:formatCode>
                <c:ptCount val="10"/>
                <c:pt idx="0">
                  <c:v>418.45999999999913</c:v>
                </c:pt>
                <c:pt idx="1">
                  <c:v>495.14199999999983</c:v>
                </c:pt>
                <c:pt idx="2">
                  <c:v>452.00700000000143</c:v>
                </c:pt>
                <c:pt idx="3">
                  <c:v>428.24299999999857</c:v>
                </c:pt>
                <c:pt idx="4">
                  <c:v>464.4330000000009</c:v>
                </c:pt>
                <c:pt idx="5">
                  <c:v>378.45100000000093</c:v>
                </c:pt>
                <c:pt idx="6">
                  <c:v>319.73800000000119</c:v>
                </c:pt>
                <c:pt idx="7">
                  <c:v>228.56999999999971</c:v>
                </c:pt>
                <c:pt idx="8">
                  <c:v>528.27300000000105</c:v>
                </c:pt>
                <c:pt idx="9">
                  <c:v>442.52000000000044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9B-47AE-8508-F518E2D09A55}"/>
            </c:ext>
          </c:extLst>
        </c:ser>
        <c:ser>
          <c:idx val="2"/>
          <c:order val="2"/>
          <c:spPr>
            <a:solidFill>
              <a:srgbClr val="364D6E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Sheet1!$A$3:$J$3</c:f>
              <c:numCache>
                <c:formatCode>General</c:formatCode>
                <c:ptCount val="10"/>
                <c:pt idx="0">
                  <c:v>0</c:v>
                </c:pt>
                <c:pt idx="1">
                  <c:v>74.846000000001368</c:v>
                </c:pt>
                <c:pt idx="2">
                  <c:v>366.88999999999942</c:v>
                </c:pt>
                <c:pt idx="3">
                  <c:v>507.69900000000052</c:v>
                </c:pt>
                <c:pt idx="4">
                  <c:v>478.70000000000073</c:v>
                </c:pt>
                <c:pt idx="5">
                  <c:v>413.17499999999927</c:v>
                </c:pt>
                <c:pt idx="6">
                  <c:v>407.77899999999863</c:v>
                </c:pt>
                <c:pt idx="7">
                  <c:v>484.84000000000015</c:v>
                </c:pt>
                <c:pt idx="8">
                  <c:v>584.11100000000079</c:v>
                </c:pt>
                <c:pt idx="9">
                  <c:v>626.0669999999991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9B-47AE-8508-F518E2D09A55}"/>
            </c:ext>
          </c:extLst>
        </c:ser>
        <c:ser>
          <c:idx val="3"/>
          <c:order val="3"/>
          <c:spPr>
            <a:solidFill>
              <a:srgbClr val="4C6C9C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Sheet1!$A$4:$J$4</c:f>
              <c:numCache>
                <c:formatCode>General</c:formatCode>
                <c:ptCount val="10"/>
                <c:pt idx="0">
                  <c:v>0</c:v>
                </c:pt>
                <c:pt idx="1">
                  <c:v>0.58399999999892316</c:v>
                </c:pt>
                <c:pt idx="2">
                  <c:v>1.0720000000001164</c:v>
                </c:pt>
                <c:pt idx="3">
                  <c:v>7.9540000000015425</c:v>
                </c:pt>
                <c:pt idx="4">
                  <c:v>12.763000000000829</c:v>
                </c:pt>
                <c:pt idx="5">
                  <c:v>52.443999999999505</c:v>
                </c:pt>
                <c:pt idx="6">
                  <c:v>363.72899999999936</c:v>
                </c:pt>
                <c:pt idx="7">
                  <c:v>917.26399999999921</c:v>
                </c:pt>
                <c:pt idx="8">
                  <c:v>1280.7580000000016</c:v>
                </c:pt>
                <c:pt idx="9">
                  <c:v>1551.1690000000017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9B-47AE-8508-F518E2D09A55}"/>
            </c:ext>
          </c:extLst>
        </c:ser>
        <c:ser>
          <c:idx val="4"/>
          <c:order val="4"/>
          <c:spPr>
            <a:solidFill>
              <a:srgbClr val="6F8DB9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Sheet1!$A$5:$J$5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18.169000000001688</c:v>
                </c:pt>
                <c:pt idx="3">
                  <c:v>483.93000000000029</c:v>
                </c:pt>
                <c:pt idx="4">
                  <c:v>250.02000000000044</c:v>
                </c:pt>
                <c:pt idx="5">
                  <c:v>8.6310000000012224</c:v>
                </c:pt>
                <c:pt idx="6">
                  <c:v>1127.744999999999</c:v>
                </c:pt>
                <c:pt idx="7">
                  <c:v>1303.405999999999</c:v>
                </c:pt>
                <c:pt idx="8">
                  <c:v>884.25900000000183</c:v>
                </c:pt>
                <c:pt idx="9">
                  <c:v>1848.1919999999991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E9B-47AE-8508-F518E2D09A55}"/>
            </c:ext>
          </c:extLst>
        </c:ser>
        <c:ser>
          <c:idx val="5"/>
          <c:order val="5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Sheet1!$A$6:$J$6</c:f>
              <c:numCache>
                <c:formatCode>General</c:formatCode>
                <c:ptCount val="10"/>
                <c:pt idx="0">
                  <c:v>60.265999999999622</c:v>
                </c:pt>
                <c:pt idx="1">
                  <c:v>98.872999999999593</c:v>
                </c:pt>
                <c:pt idx="2">
                  <c:v>175.93400000000111</c:v>
                </c:pt>
                <c:pt idx="3">
                  <c:v>655.61300000000119</c:v>
                </c:pt>
                <c:pt idx="4">
                  <c:v>567.17899999999827</c:v>
                </c:pt>
                <c:pt idx="5">
                  <c:v>1379.3760000000002</c:v>
                </c:pt>
                <c:pt idx="6">
                  <c:v>1204.6820000000007</c:v>
                </c:pt>
                <c:pt idx="7">
                  <c:v>1526.9110000000001</c:v>
                </c:pt>
                <c:pt idx="8">
                  <c:v>2714.0519999999997</c:v>
                </c:pt>
                <c:pt idx="9">
                  <c:v>2142.2200000000012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9B-47AE-8508-F518E2D09A55}"/>
            </c:ext>
          </c:extLst>
        </c:ser>
        <c:ser>
          <c:idx val="6"/>
          <c:order val="6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Sheet1!$A$7:$J$7</c:f>
              <c:numCache>
                <c:formatCode>General</c:formatCode>
                <c:ptCount val="10"/>
                <c:pt idx="0">
                  <c:v>1595.0420000000013</c:v>
                </c:pt>
                <c:pt idx="1">
                  <c:v>1588.4160000000011</c:v>
                </c:pt>
                <c:pt idx="2">
                  <c:v>2703.0659999999989</c:v>
                </c:pt>
                <c:pt idx="3">
                  <c:v>3380.4409999999989</c:v>
                </c:pt>
                <c:pt idx="4">
                  <c:v>5147.7459999999992</c:v>
                </c:pt>
                <c:pt idx="5">
                  <c:v>3265.1630000000005</c:v>
                </c:pt>
                <c:pt idx="6">
                  <c:v>3151.9490000000005</c:v>
                </c:pt>
                <c:pt idx="7">
                  <c:v>4254.851999999999</c:v>
                </c:pt>
                <c:pt idx="8">
                  <c:v>5392.3639999999978</c:v>
                </c:pt>
                <c:pt idx="9">
                  <c:v>6483.5839999999989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9B-47AE-8508-F518E2D09A55}"/>
            </c:ext>
          </c:extLst>
        </c:ser>
        <c:ser>
          <c:idx val="7"/>
          <c:order val="7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val>
            <c:numRef>
              <c:f>Sheet1!$A$8:$J$8</c:f>
              <c:numCache>
                <c:formatCode>General</c:formatCode>
                <c:ptCount val="10"/>
                <c:pt idx="0">
                  <c:v>2285.030999999999</c:v>
                </c:pt>
                <c:pt idx="1">
                  <c:v>1812.8030000000035</c:v>
                </c:pt>
                <c:pt idx="2">
                  <c:v>3221.6219999999994</c:v>
                </c:pt>
                <c:pt idx="3">
                  <c:v>4773.6830000000009</c:v>
                </c:pt>
                <c:pt idx="4">
                  <c:v>8401.2230000000018</c:v>
                </c:pt>
                <c:pt idx="5">
                  <c:v>5558.6739999999991</c:v>
                </c:pt>
                <c:pt idx="6">
                  <c:v>6809.0649999999987</c:v>
                </c:pt>
                <c:pt idx="7">
                  <c:v>6720.0920000000006</c:v>
                </c:pt>
                <c:pt idx="8">
                  <c:v>5910.2070000000022</c:v>
                </c:pt>
                <c:pt idx="9">
                  <c:v>8991.8339999999989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9B-47AE-8508-F518E2D09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6890384"/>
        <c:axId val="1716893128"/>
      </c:areaChart>
      <c:catAx>
        <c:axId val="17168903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716893128"/>
        <c:crosses val="min"/>
        <c:auto val="0"/>
        <c:lblAlgn val="ctr"/>
        <c:lblOffset val="100"/>
        <c:noMultiLvlLbl val="0"/>
      </c:catAx>
      <c:valAx>
        <c:axId val="1716893128"/>
        <c:scaling>
          <c:orientation val="minMax"/>
          <c:max val="32604.96128239845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716890384"/>
        <c:crosses val="min"/>
        <c:crossBetween val="midCat"/>
        <c:majorUnit val="200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722627737226276E-2"/>
          <c:y val="1.74496644295302E-2"/>
          <c:w val="0.84899635036496346"/>
          <c:h val="0.9651006711409395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364D6E"/>
              </a:solidFill>
              <a:ln w="9525" algn="ctr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E8D-4E6A-9B7D-50DADFD17C5A}"/>
              </c:ext>
            </c:extLst>
          </c:dPt>
          <c:dLbls>
            <c:dLbl>
              <c:idx val="0"/>
              <c:layout>
                <c:manualLayout>
                  <c:x val="8.8959854014598536E-2"/>
                  <c:y val="1.006711409395973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8D-4E6A-9B7D-50DADFD17C5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9.1240875912408759E-2"/>
                  <c:y val="1.006711409395973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E8D-4E6A-9B7D-50DADFD17C5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9.3978102189781018E-2"/>
                  <c:y val="1.006711409395973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8D-4E6A-9B7D-50DADFD17C5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.11222627737226278"/>
                  <c:y val="1.006711409395973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E8D-4E6A-9B7D-50DADFD17C5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.114507299270073"/>
                  <c:y val="1.006711409395973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E8D-4E6A-9B7D-50DADFD17C5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.16970802919708028"/>
                  <c:y val="1.006711409395973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8D-4E6A-9B7D-50DADFD17C5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0.38777372262773724"/>
                  <c:y val="1.006711409395973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E8D-4E6A-9B7D-50DADFD17C5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7"/>
              <c:layout>
                <c:manualLayout>
                  <c:x val="0.4885948905109489"/>
                  <c:y val="1.006711409395973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E8D-4E6A-9B7D-50DADFD17C5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5.6923277321870529</c:v>
                </c:pt>
                <c:pt idx="1">
                  <c:v>5.9788980070339983</c:v>
                </c:pt>
                <c:pt idx="2">
                  <c:v>6.4348052624723202</c:v>
                </c:pt>
                <c:pt idx="3">
                  <c:v>9.1311710303503979</c:v>
                </c:pt>
                <c:pt idx="4">
                  <c:v>9.4307672267812954</c:v>
                </c:pt>
                <c:pt idx="5">
                  <c:v>15.6</c:v>
                </c:pt>
                <c:pt idx="6">
                  <c:v>48</c:v>
                </c:pt>
                <c:pt idx="7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E8D-4E6A-9B7D-50DADFD17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16909984"/>
        <c:axId val="1716912336"/>
      </c:barChart>
      <c:catAx>
        <c:axId val="171690998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716912336"/>
        <c:crosses val="min"/>
        <c:auto val="0"/>
        <c:lblAlgn val="ctr"/>
        <c:lblOffset val="100"/>
        <c:noMultiLvlLbl val="0"/>
      </c:catAx>
      <c:valAx>
        <c:axId val="1716912336"/>
        <c:scaling>
          <c:orientation val="minMax"/>
          <c:max val="6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7169099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787028921998249E-2"/>
          <c:y val="1.74496644295302E-2"/>
          <c:w val="0.84706397896581953"/>
          <c:h val="0.9651006711409395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364D6E"/>
              </a:solidFill>
              <a:ln w="9525" algn="ctr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2C2-4D4C-99DC-972EAAFE85A0}"/>
              </c:ext>
            </c:extLst>
          </c:dPt>
          <c:dLbls>
            <c:dLbl>
              <c:idx val="0"/>
              <c:layout>
                <c:manualLayout>
                  <c:x val="0.38124452234881684"/>
                  <c:y val="1.0067114093959733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C2-4D4C-99DC-972EAAFE85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48904469763365471"/>
                  <c:y val="1.0067114093959733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C2-4D4C-99DC-972EAAFE85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.34224364592462753"/>
                  <c:y val="1.0067114093959733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C2-4D4C-99DC-972EAAFE85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.35977212971078004"/>
                  <c:y val="1.0067114093959733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C2-4D4C-99DC-972EAAFE85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.45135845749342685"/>
                  <c:y val="1.0067114093959733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2C2-4D4C-99DC-972EAAFE85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.42813321647677477"/>
                  <c:y val="1.0067114093959733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2C2-4D4C-99DC-972EAAFE85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0.36503067484662577"/>
                  <c:y val="1.0067114093959733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2C2-4D4C-99DC-972EAAFE85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7"/>
              <c:layout>
                <c:manualLayout>
                  <c:x val="0.40315512708150747"/>
                  <c:y val="1.0067114093959733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2C2-4D4C-99DC-972EAAFE85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1202</c:v>
                </c:pt>
                <c:pt idx="1">
                  <c:v>1613</c:v>
                </c:pt>
                <c:pt idx="2">
                  <c:v>1052</c:v>
                </c:pt>
                <c:pt idx="3">
                  <c:v>1121</c:v>
                </c:pt>
                <c:pt idx="4">
                  <c:v>1469</c:v>
                </c:pt>
                <c:pt idx="5">
                  <c:v>1380</c:v>
                </c:pt>
                <c:pt idx="6">
                  <c:v>1140</c:v>
                </c:pt>
                <c:pt idx="7">
                  <c:v>1285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C2-4D4C-99DC-972EAAFE8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16907632"/>
        <c:axId val="1716908808"/>
      </c:barChart>
      <c:catAx>
        <c:axId val="171690763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716908808"/>
        <c:crosses val="min"/>
        <c:auto val="0"/>
        <c:lblAlgn val="ctr"/>
        <c:lblOffset val="100"/>
        <c:noMultiLvlLbl val="0"/>
      </c:catAx>
      <c:valAx>
        <c:axId val="1716908808"/>
        <c:scaling>
          <c:orientation val="minMax"/>
          <c:max val="161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7169076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554928584023982E-2"/>
          <c:y val="1.8342151675485009E-2"/>
          <c:w val="0.89649091870922237"/>
          <c:h val="0.9633156966490299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364D6E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5750308587550695E-2"/>
                  <c:y val="1.058201058201058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0.10315640980426732"/>
                  <c:y val="1.058201058201058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0.10650678892611533"/>
                  <c:y val="1.058201058201058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.10685946041262565"/>
                  <c:y val="1.058201058201058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-0.11408922588608711"/>
                  <c:y val="1.058201058201058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.47839887145124316"/>
                  <c:y val="1.058201058201058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6"/>
              <c:layout>
                <c:manualLayout>
                  <c:x val="0.34262034914477163"/>
                  <c:y val="1.058201058201058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7"/>
              <c:layout>
                <c:manualLayout>
                  <c:x val="0.10368541703403279"/>
                  <c:y val="1.058201058201058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Raleway"/>
                      <a:ea typeface="+mn-ea"/>
                      <a:cs typeface="+mn-cs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707.5</c:v>
                </c:pt>
                <c:pt idx="1">
                  <c:v>778.5</c:v>
                </c:pt>
                <c:pt idx="2">
                  <c:v>810.9</c:v>
                </c:pt>
                <c:pt idx="3">
                  <c:v>815</c:v>
                </c:pt>
                <c:pt idx="4">
                  <c:v>884.8</c:v>
                </c:pt>
                <c:pt idx="5">
                  <c:v>4306</c:v>
                </c:pt>
                <c:pt idx="6">
                  <c:v>3001.8</c:v>
                </c:pt>
                <c:pt idx="7">
                  <c:v>783.9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81272536"/>
        <c:axId val="2081275280"/>
      </c:barChart>
      <c:catAx>
        <c:axId val="208127253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081275280"/>
        <c:crosses val="min"/>
        <c:auto val="0"/>
        <c:lblAlgn val="ctr"/>
        <c:lblOffset val="100"/>
        <c:noMultiLvlLbl val="0"/>
      </c:catAx>
      <c:valAx>
        <c:axId val="2081275280"/>
        <c:scaling>
          <c:orientation val="minMax"/>
          <c:max val="430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812725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689966178128515E-3"/>
          <c:y val="2.7055150884495321E-2"/>
          <c:w val="0.98520293122886127"/>
          <c:h val="0.9458896982310094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14.21</c:v>
                </c:pt>
                <c:pt idx="1">
                  <c:v>14.549999999999999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78-4408-9A0B-DDF117423D48}"/>
            </c:ext>
          </c:extLst>
        </c:ser>
        <c:ser>
          <c:idx val="1"/>
          <c:order val="1"/>
          <c:spPr>
            <a:solidFill>
              <a:srgbClr val="C30C3E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15.079999999999998</c:v>
                </c:pt>
                <c:pt idx="1">
                  <c:v>14.29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78-4408-9A0B-DDF117423D48}"/>
            </c:ext>
          </c:extLst>
        </c:ser>
        <c:ser>
          <c:idx val="2"/>
          <c:order val="2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9.8599999999999959</c:v>
                </c:pt>
                <c:pt idx="1">
                  <c:v>9.9700000000000006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78-4408-9A0B-DDF117423D48}"/>
            </c:ext>
          </c:extLst>
        </c:ser>
        <c:ser>
          <c:idx val="3"/>
          <c:order val="3"/>
          <c:spPr>
            <a:solidFill>
              <a:srgbClr val="364D6E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5.7200000000000024</c:v>
                </c:pt>
                <c:pt idx="1">
                  <c:v>5.24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78-4408-9A0B-DDF117423D48}"/>
            </c:ext>
          </c:extLst>
        </c:ser>
        <c:ser>
          <c:idx val="4"/>
          <c:order val="4"/>
          <c:spPr>
            <a:solidFill>
              <a:srgbClr val="4C6C9C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Sheet1!$A$5:$B$5</c:f>
              <c:numCache>
                <c:formatCode>General</c:formatCode>
                <c:ptCount val="2"/>
                <c:pt idx="0">
                  <c:v>10.870000000000001</c:v>
                </c:pt>
                <c:pt idx="1">
                  <c:v>10.7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378-4408-9A0B-DDF117423D48}"/>
            </c:ext>
          </c:extLst>
        </c:ser>
        <c:ser>
          <c:idx val="5"/>
          <c:order val="5"/>
          <c:spPr>
            <a:solidFill>
              <a:srgbClr val="6F8DB9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Sheet1!$A$6:$B$6</c:f>
              <c:numCache>
                <c:formatCode>General</c:formatCode>
                <c:ptCount val="2"/>
                <c:pt idx="0">
                  <c:v>9.6600000000000019</c:v>
                </c:pt>
                <c:pt idx="1">
                  <c:v>9.8899999999999988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378-4408-9A0B-DDF117423D48}"/>
            </c:ext>
          </c:extLst>
        </c:ser>
        <c:ser>
          <c:idx val="6"/>
          <c:order val="6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Sheet1!$A$7:$B$7</c:f>
              <c:numCache>
                <c:formatCode>General</c:formatCode>
                <c:ptCount val="2"/>
                <c:pt idx="0">
                  <c:v>9.5300000000000047</c:v>
                </c:pt>
                <c:pt idx="1">
                  <c:v>9.5899999999999981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78-4408-9A0B-DDF117423D48}"/>
            </c:ext>
          </c:extLst>
        </c:ser>
        <c:ser>
          <c:idx val="7"/>
          <c:order val="7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Sheet1!$A$8:$B$8</c:f>
              <c:numCache>
                <c:formatCode>General</c:formatCode>
                <c:ptCount val="2"/>
                <c:pt idx="0">
                  <c:v>3.2499999999999973</c:v>
                </c:pt>
                <c:pt idx="1">
                  <c:v>3.2399999999999984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378-4408-9A0B-DDF117423D48}"/>
            </c:ext>
          </c:extLst>
        </c:ser>
        <c:ser>
          <c:idx val="8"/>
          <c:order val="8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Sheet1!$A$9:$B$9</c:f>
              <c:numCache>
                <c:formatCode>General</c:formatCode>
                <c:ptCount val="2"/>
                <c:pt idx="0">
                  <c:v>21.819999999999993</c:v>
                </c:pt>
                <c:pt idx="1">
                  <c:v>22.520000000000007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78-4408-9A0B-DDF117423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16897440"/>
        <c:axId val="1716906456"/>
      </c:barChart>
      <c:catAx>
        <c:axId val="171689744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716906456"/>
        <c:crosses val="min"/>
        <c:auto val="0"/>
        <c:lblAlgn val="ctr"/>
        <c:lblOffset val="100"/>
        <c:noMultiLvlLbl val="0"/>
      </c:catAx>
      <c:valAx>
        <c:axId val="171690645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7168974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41884816753929"/>
          <c:y val="8.2079343365253077E-2"/>
          <c:w val="0.55916230366492148"/>
          <c:h val="0.894208846329229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37756497948016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rgbClr val="000000"/>
                      </a:solidFill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6F-474D-888A-8A62D91AB97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4879160966712266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rgbClr val="000000"/>
                      </a:solidFill>
                      <a:latin typeface="Raleway"/>
                      <a:ea typeface="Raleway"/>
                      <a:cs typeface="Raleway"/>
                      <a:sym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6F-474D-888A-8A62D91AB97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1352</c:v>
                </c:pt>
                <c:pt idx="1">
                  <c:v>1521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6F-474D-888A-8A62D91AB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16908416"/>
        <c:axId val="1716911944"/>
      </c:barChart>
      <c:catAx>
        <c:axId val="17169084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716911944"/>
        <c:crosses val="min"/>
        <c:auto val="0"/>
        <c:lblAlgn val="ctr"/>
        <c:lblOffset val="100"/>
        <c:noMultiLvlLbl val="0"/>
      </c:catAx>
      <c:valAx>
        <c:axId val="1716911944"/>
        <c:scaling>
          <c:orientation val="minMax"/>
          <c:max val="152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169084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72638436482084E-2"/>
          <c:y val="5.0096339113680152E-2"/>
          <c:w val="0.95765472312703581"/>
          <c:h val="0.8998073217726396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3117416.04</c:v>
                </c:pt>
                <c:pt idx="1">
                  <c:v>3248555.04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-1954358424"/>
        <c:axId val="-1954369400"/>
      </c:barChart>
      <c:catAx>
        <c:axId val="-195435842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-1954369400"/>
        <c:crosses val="min"/>
        <c:auto val="0"/>
        <c:lblAlgn val="ctr"/>
        <c:lblOffset val="100"/>
        <c:noMultiLvlLbl val="0"/>
      </c:catAx>
      <c:valAx>
        <c:axId val="-1954369400"/>
        <c:scaling>
          <c:orientation val="minMax"/>
          <c:max val="3248555.0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-195435842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"/>
          <c:y val="6.0046189376443418E-2"/>
          <c:w val="0.68"/>
          <c:h val="0.8799076212471131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3.4642032332563512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4642032332563512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5.9</c:v>
                </c:pt>
                <c:pt idx="1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71765752"/>
        <c:axId val="2071769672"/>
      </c:barChart>
      <c:catAx>
        <c:axId val="20717657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071769672"/>
        <c:crosses val="min"/>
        <c:auto val="0"/>
        <c:lblAlgn val="ctr"/>
        <c:lblOffset val="100"/>
        <c:noMultiLvlLbl val="0"/>
      </c:catAx>
      <c:valAx>
        <c:axId val="2071769672"/>
        <c:scaling>
          <c:orientation val="minMax"/>
          <c:max val="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71765752"/>
        <c:crosses val="min"/>
        <c:crossBetween val="between"/>
        <c:majorUnit val="2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66666666666667"/>
          <c:y val="5.3719008264462811E-2"/>
          <c:w val="0.56666666666666665"/>
          <c:h val="0.892561983471074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3.099173553719008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099173553719008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2014.3</c:v>
                </c:pt>
                <c:pt idx="1">
                  <c:v>2003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79666840"/>
        <c:axId val="2079667624"/>
      </c:barChart>
      <c:catAx>
        <c:axId val="20796668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079667624"/>
        <c:crosses val="min"/>
        <c:auto val="0"/>
        <c:lblAlgn val="ctr"/>
        <c:lblOffset val="100"/>
        <c:noMultiLvlLbl val="0"/>
      </c:catAx>
      <c:valAx>
        <c:axId val="2079667624"/>
        <c:scaling>
          <c:orientation val="minMax"/>
          <c:max val="2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79666840"/>
        <c:crosses val="min"/>
        <c:crossBetween val="between"/>
        <c:majorUnit val="5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894012388162423E-2"/>
          <c:y val="5.6034482758620691E-2"/>
          <c:w val="0.96421197522367519"/>
          <c:h val="0.8879310344827586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3.2327586206896551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rgbClr val="000000"/>
                      </a:solidFill>
                      <a:latin typeface="Raleway"/>
                      <a:ea typeface="Raleway"/>
                      <a:cs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3.2327586206896551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rgbClr val="000000"/>
                      </a:solidFill>
                      <a:latin typeface="Raleway"/>
                      <a:ea typeface="Raleway"/>
                      <a:cs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106.928034</c:v>
                </c:pt>
                <c:pt idx="1">
                  <c:v>123.108158</c:v>
                </c:pt>
              </c:numCache>
            </c:numRef>
          </c:val>
        </c:ser>
        <c:ser>
          <c:idx val="1"/>
          <c:order val="1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3.2327586206896551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rgbClr val="000000"/>
                      </a:solidFill>
                      <a:latin typeface="Raleway"/>
                      <a:ea typeface="Raleway"/>
                      <a:cs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3.2327586206896551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rgbClr val="000000"/>
                      </a:solidFill>
                      <a:latin typeface="Raleway"/>
                      <a:ea typeface="Raleway"/>
                      <a:cs typeface="Raleway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64.679468000000014</c:v>
                </c:pt>
                <c:pt idx="1">
                  <c:v>65.702159999999992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21086720"/>
        <c:axId val="2021087504"/>
      </c:barChart>
      <c:catAx>
        <c:axId val="202108672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021087504"/>
        <c:crosses val="min"/>
        <c:auto val="0"/>
        <c:lblAlgn val="ctr"/>
        <c:lblOffset val="100"/>
        <c:noMultiLvlLbl val="0"/>
      </c:catAx>
      <c:valAx>
        <c:axId val="2021087504"/>
        <c:scaling>
          <c:orientation val="minMax"/>
          <c:max val="188.81031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210867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052976360011397E-3"/>
          <c:y val="2.7630180658873536E-2"/>
          <c:w val="0.98518940472799776"/>
          <c:h val="0.9447396386822528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19.421306444541866</c:v>
                </c:pt>
                <c:pt idx="1">
                  <c:v>14.427188836371819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AB-4152-B6E6-ACE0C2A5618C}"/>
            </c:ext>
          </c:extLst>
        </c:ser>
        <c:ser>
          <c:idx val="1"/>
          <c:order val="1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7.0144673388864511</c:v>
                </c:pt>
                <c:pt idx="1">
                  <c:v>14.382174206617151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AB-4152-B6E6-ACE0C2A5618C}"/>
            </c:ext>
          </c:extLst>
        </c:ser>
        <c:ser>
          <c:idx val="2"/>
          <c:order val="2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Sheet1!$A$3:$B$3</c:f>
              <c:numCache>
                <c:formatCode>General</c:formatCode>
                <c:ptCount val="2"/>
                <c:pt idx="0">
                  <c:v>11.946514686540993</c:v>
                </c:pt>
                <c:pt idx="1">
                  <c:v>9.7681746567634491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AB-4152-B6E6-ACE0C2A5618C}"/>
            </c:ext>
          </c:extLst>
        </c:ser>
        <c:ser>
          <c:idx val="3"/>
          <c:order val="3"/>
          <c:spPr>
            <a:solidFill>
              <a:srgbClr val="364D6E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Sheet1!$A$4:$B$4</c:f>
              <c:numCache>
                <c:formatCode>General</c:formatCode>
                <c:ptCount val="2"/>
                <c:pt idx="0">
                  <c:v>6.7952652345462496</c:v>
                </c:pt>
                <c:pt idx="1">
                  <c:v>5.7618726085977912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AB-4152-B6E6-ACE0C2A5618C}"/>
            </c:ext>
          </c:extLst>
        </c:ser>
        <c:ser>
          <c:idx val="4"/>
          <c:order val="4"/>
          <c:spPr>
            <a:solidFill>
              <a:srgbClr val="4C6C9C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Sheet1!$A$5:$B$5</c:f>
              <c:numCache>
                <c:formatCode>General</c:formatCode>
                <c:ptCount val="2"/>
                <c:pt idx="0">
                  <c:v>13.064445418676023</c:v>
                </c:pt>
                <c:pt idx="1">
                  <c:v>10.961062345262214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AB-4152-B6E6-ACE0C2A5618C}"/>
            </c:ext>
          </c:extLst>
        </c:ser>
        <c:ser>
          <c:idx val="5"/>
          <c:order val="5"/>
          <c:spPr>
            <a:solidFill>
              <a:srgbClr val="6F8DB9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Sheet1!$A$6:$B$6</c:f>
              <c:numCache>
                <c:formatCode>General</c:formatCode>
                <c:ptCount val="2"/>
                <c:pt idx="0">
                  <c:v>8.9434458570802278</c:v>
                </c:pt>
                <c:pt idx="1">
                  <c:v>9.9032185460274533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AB-4152-B6E6-ACE0C2A5618C}"/>
            </c:ext>
          </c:extLst>
        </c:ser>
        <c:ser>
          <c:idx val="6"/>
          <c:order val="6"/>
          <c:spPr>
            <a:solidFill>
              <a:srgbClr val="9DB1C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Sheet1!$A$7:$B$7</c:f>
              <c:numCache>
                <c:formatCode>General</c:formatCode>
                <c:ptCount val="2"/>
                <c:pt idx="0">
                  <c:v>9.1845681718544512</c:v>
                </c:pt>
                <c:pt idx="1">
                  <c:v>9.7231600270087739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AB-4152-B6E6-ACE0C2A5618C}"/>
            </c:ext>
          </c:extLst>
        </c:ser>
        <c:ser>
          <c:idx val="7"/>
          <c:order val="7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Sheet1!$A$8:$B$8</c:f>
              <c:numCache>
                <c:formatCode>General</c:formatCode>
                <c:ptCount val="2"/>
                <c:pt idx="0">
                  <c:v>5.9403770276194621</c:v>
                </c:pt>
                <c:pt idx="1">
                  <c:v>3.0609948233175714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FAB-4152-B6E6-ACE0C2A5618C}"/>
            </c:ext>
          </c:extLst>
        </c:ser>
        <c:ser>
          <c:idx val="8"/>
          <c:order val="8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Sheet1!$A$9:$B$9</c:f>
              <c:numCache>
                <c:formatCode>General</c:formatCode>
                <c:ptCount val="2"/>
                <c:pt idx="0">
                  <c:v>17.689609820254276</c:v>
                </c:pt>
                <c:pt idx="1">
                  <c:v>22.012153950033763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FAB-4152-B6E6-ACE0C2A56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4515432"/>
        <c:axId val="944515824"/>
      </c:barChart>
      <c:catAx>
        <c:axId val="94451543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944515824"/>
        <c:crosses val="min"/>
        <c:auto val="0"/>
        <c:lblAlgn val="ctr"/>
        <c:lblOffset val="100"/>
        <c:noMultiLvlLbl val="0"/>
      </c:catAx>
      <c:valAx>
        <c:axId val="94451582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445154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48056086679414"/>
          <c:y val="4.1599999999999998E-2"/>
          <c:w val="0.73040152963671123"/>
          <c:h val="0.9167999999999999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DFE5EF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C3CFE1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DB1CF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6F8DB9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4C6C9C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364D6E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DFE5EF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2746972594008922E-3"/>
                  <c:y val="-4.0000000000000001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1.2746972594008922E-3"/>
                  <c:y val="-1.6000000000000001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Sheet1!$A$1:$A$7</c:f>
              <c:numCache>
                <c:formatCode>General</c:formatCode>
                <c:ptCount val="7"/>
                <c:pt idx="0">
                  <c:v>69.199999999999989</c:v>
                </c:pt>
                <c:pt idx="1">
                  <c:v>15.4</c:v>
                </c:pt>
                <c:pt idx="2">
                  <c:v>4.8</c:v>
                </c:pt>
                <c:pt idx="3">
                  <c:v>3.8</c:v>
                </c:pt>
                <c:pt idx="4">
                  <c:v>2.8000000000000003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293015332197615E-2"/>
          <c:y val="4.4293015332197615E-2"/>
          <c:w val="0.91141396933560481"/>
          <c:h val="0.91141396933560481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DFE5EF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C3CFE1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DB1CF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6F8DB9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4C6C9C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364D6E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DFE5EF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val>
            <c:numRef>
              <c:f>Sheet1!$A$1:$A$7</c:f>
              <c:numCache>
                <c:formatCode>General</c:formatCode>
                <c:ptCount val="7"/>
                <c:pt idx="0">
                  <c:v>59.599999999999994</c:v>
                </c:pt>
                <c:pt idx="1">
                  <c:v>17.130000000000003</c:v>
                </c:pt>
                <c:pt idx="2">
                  <c:v>6.29</c:v>
                </c:pt>
                <c:pt idx="3">
                  <c:v>3.85</c:v>
                </c:pt>
                <c:pt idx="4">
                  <c:v>3.18</c:v>
                </c:pt>
                <c:pt idx="5">
                  <c:v>3.4799999999999995</c:v>
                </c:pt>
                <c:pt idx="6">
                  <c:v>6.47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67875647668394E-2"/>
          <c:y val="5.2261306532663317E-2"/>
          <c:w val="0.93264248704663211"/>
          <c:h val="0.8954773869346733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3CFE1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25</c:v>
                </c:pt>
                <c:pt idx="1">
                  <c:v>15.2</c:v>
                </c:pt>
                <c:pt idx="2">
                  <c:v>16.21</c:v>
                </c:pt>
              </c:numCache>
            </c:numRef>
          </c:val>
        </c:ser>
        <c:ser>
          <c:idx val="1"/>
          <c:order val="1"/>
          <c:spPr>
            <a:solidFill>
              <a:srgbClr val="DFE5EF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75</c:v>
                </c:pt>
                <c:pt idx="1">
                  <c:v>84.8</c:v>
                </c:pt>
                <c:pt idx="2">
                  <c:v>83.78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2022266400"/>
        <c:axId val="2022264048"/>
      </c:barChart>
      <c:catAx>
        <c:axId val="20222664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022264048"/>
        <c:crosses val="min"/>
        <c:auto val="0"/>
        <c:lblAlgn val="ctr"/>
        <c:lblOffset val="100"/>
        <c:noMultiLvlLbl val="0"/>
      </c:catAx>
      <c:valAx>
        <c:axId val="202226404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222664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00964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0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/>
        </p:nvSpPr>
        <p:spPr>
          <a:xfrm>
            <a:off x="500061" y="0"/>
            <a:ext cx="6329366" cy="577734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traight Connector 12"/>
          <p:cNvSpPr/>
          <p:nvPr/>
        </p:nvSpPr>
        <p:spPr>
          <a:xfrm>
            <a:off x="900111" y="4157661"/>
            <a:ext cx="3686178" cy="3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Straight Connector 10"/>
          <p:cNvSpPr/>
          <p:nvPr/>
        </p:nvSpPr>
        <p:spPr>
          <a:xfrm>
            <a:off x="900111" y="4157661"/>
            <a:ext cx="3686178" cy="3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00112" y="4307647"/>
            <a:ext cx="4807962" cy="132556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00112" y="3429000"/>
            <a:ext cx="3686177" cy="6223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rgbClr val="FFFFFF"/>
                </a:solidFill>
              </a:defRPr>
            </a:lvl1pPr>
            <a:lvl2pPr marL="0" indent="0">
              <a:buSzTx/>
              <a:buNone/>
              <a:defRPr sz="1600" b="1">
                <a:solidFill>
                  <a:srgbClr val="FFFFFF"/>
                </a:solidFill>
              </a:defRPr>
            </a:lvl2pPr>
            <a:lvl3pPr>
              <a:defRPr sz="1600" b="1">
                <a:solidFill>
                  <a:srgbClr val="FFFFFF"/>
                </a:solidFill>
              </a:defRPr>
            </a:lvl3pPr>
            <a:lvl4pPr marL="0" indent="0">
              <a:buSzTx/>
              <a:buNone/>
              <a:defRPr sz="1600" b="1">
                <a:solidFill>
                  <a:srgbClr val="FFFFFF"/>
                </a:solidFill>
              </a:defRPr>
            </a:lvl4pPr>
            <a:lvl5pPr marL="0" indent="0">
              <a:buSzTx/>
              <a:buNone/>
              <a:defRPr sz="1600" b="1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2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360902"/>
            <a:ext cx="2405497" cy="71975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traight Connector 13"/>
          <p:cNvSpPr/>
          <p:nvPr/>
        </p:nvSpPr>
        <p:spPr>
          <a:xfrm>
            <a:off x="900111" y="5958755"/>
            <a:ext cx="3686178" cy="3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2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6096682"/>
            <a:ext cx="3686177" cy="491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17" descr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072" y="0"/>
            <a:ext cx="6483928" cy="430763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06D06C-7AF5-48DE-B029-217406F702D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2530" y="6217853"/>
            <a:ext cx="275071" cy="276995"/>
          </a:xfrm>
        </p:spPr>
        <p:txBody>
          <a:bodyPr/>
          <a:lstStyle/>
          <a:p>
            <a:fld id="{D846C744-6880-4BC8-89CB-092FF815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4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50DA231-D78B-434A-A024-5B937248AADA}"/>
              </a:ext>
            </a:extLst>
          </p:cNvPr>
          <p:cNvSpPr/>
          <p:nvPr userDrawn="1"/>
        </p:nvSpPr>
        <p:spPr>
          <a:xfrm>
            <a:off x="500063" y="1"/>
            <a:ext cx="6329362" cy="5777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82768E9-B08A-1347-9511-17B69328D95B}"/>
              </a:ext>
            </a:extLst>
          </p:cNvPr>
          <p:cNvCxnSpPr/>
          <p:nvPr/>
        </p:nvCxnSpPr>
        <p:spPr>
          <a:xfrm>
            <a:off x="900113" y="4157663"/>
            <a:ext cx="3686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8776030-06EF-B64C-B4EB-26C05AB4D048}"/>
              </a:ext>
            </a:extLst>
          </p:cNvPr>
          <p:cNvCxnSpPr/>
          <p:nvPr userDrawn="1"/>
        </p:nvCxnSpPr>
        <p:spPr>
          <a:xfrm>
            <a:off x="900113" y="4157663"/>
            <a:ext cx="3686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7A79FB1-5878-2D44-A0D5-E7E59F55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4307647"/>
            <a:ext cx="4807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7CAF933-774A-AA45-B053-3D4564AF8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3" y="3429000"/>
            <a:ext cx="3686175" cy="6223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</a:t>
            </a: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513575-5417-364C-820F-BD980078C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114" y="360902"/>
            <a:ext cx="2405494" cy="71975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47555BC-4A21-004B-B474-4A70CEAA9D71}"/>
              </a:ext>
            </a:extLst>
          </p:cNvPr>
          <p:cNvCxnSpPr>
            <a:cxnSpLocks/>
          </p:cNvCxnSpPr>
          <p:nvPr userDrawn="1"/>
        </p:nvCxnSpPr>
        <p:spPr>
          <a:xfrm>
            <a:off x="900113" y="5958756"/>
            <a:ext cx="3686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7D984E2-D12F-FC4B-BD17-F8AEEBF3D4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113" y="6096682"/>
            <a:ext cx="3686175" cy="4914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119A341-E6A7-B94D-B67F-B02D370A12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8072" y="0"/>
            <a:ext cx="6483927" cy="430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30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5C7D9D8-11C4-604E-9D44-EA8050C50BD9}"/>
              </a:ext>
            </a:extLst>
          </p:cNvPr>
          <p:cNvCxnSpPr/>
          <p:nvPr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2CF8AF-36EA-874C-9882-EE14FB215BDF}"/>
              </a:ext>
            </a:extLst>
          </p:cNvPr>
          <p:cNvSpPr txBox="1"/>
          <p:nvPr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4DDE489-DFDC-AA44-8B8D-55C660E85C0B}"/>
              </a:ext>
            </a:extLst>
          </p:cNvPr>
          <p:cNvSpPr/>
          <p:nvPr/>
        </p:nvSpPr>
        <p:spPr>
          <a:xfrm>
            <a:off x="442913" y="0"/>
            <a:ext cx="5600240" cy="179016"/>
          </a:xfrm>
          <a:prstGeom prst="rect">
            <a:avLst/>
          </a:prstGeom>
          <a:solidFill>
            <a:srgbClr val="455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0C9B7492-2473-4E4B-B4DD-E4901A13A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3688" y="1785938"/>
            <a:ext cx="5329237" cy="391477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8D28B-0413-8B40-8E46-E5534D9F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9BBF90-B5ED-4D48-9AC5-09C24886BB6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BAD81431-FE76-9D42-B369-A71F97952C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1785938"/>
            <a:ext cx="2928937" cy="443198"/>
          </a:xfrm>
        </p:spPr>
        <p:txBody>
          <a:bodyPr>
            <a:spAutoFit/>
          </a:bodyPr>
          <a:lstStyle>
            <a:lvl1pPr marL="0" indent="0">
              <a:buFontTx/>
              <a:buNone/>
              <a:defRPr b="0" i="0">
                <a:latin typeface="Raleway" panose="020B0503030101060003" pitchFamily="34" charset="77"/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Lead</a:t>
            </a:r>
            <a:endParaRPr lang="en-GB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xmlns="" id="{301A992A-724C-6A47-833C-57964DF603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1899" y="1785938"/>
            <a:ext cx="2684319" cy="3914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latin typeface="Raleway" panose="020B0503030101060003" pitchFamily="34" charset="77"/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Body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009651D-2C36-1B4F-ABA6-51756F2FC294}"/>
              </a:ext>
            </a:extLst>
          </p:cNvPr>
          <p:cNvCxnSpPr/>
          <p:nvPr userDrawn="1"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311951-4A97-DB47-81B8-131FFE7EACD3}"/>
              </a:ext>
            </a:extLst>
          </p:cNvPr>
          <p:cNvSpPr txBox="1"/>
          <p:nvPr userDrawn="1"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901F4A9-C219-0F44-8428-5CDA6F0BEE70}"/>
              </a:ext>
            </a:extLst>
          </p:cNvPr>
          <p:cNvSpPr/>
          <p:nvPr userDrawn="1"/>
        </p:nvSpPr>
        <p:spPr>
          <a:xfrm>
            <a:off x="442913" y="0"/>
            <a:ext cx="5600240" cy="179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61667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5C7D9D8-11C4-604E-9D44-EA8050C50BD9}"/>
              </a:ext>
            </a:extLst>
          </p:cNvPr>
          <p:cNvCxnSpPr/>
          <p:nvPr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8525796-FCB2-AB4C-A2F5-B6A52E2CD2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1785938"/>
            <a:ext cx="2928937" cy="443198"/>
          </a:xfrm>
        </p:spPr>
        <p:txBody>
          <a:bodyPr>
            <a:spAutoFit/>
          </a:bodyPr>
          <a:lstStyle>
            <a:lvl1pPr marL="0" indent="0">
              <a:buFontTx/>
              <a:buNone/>
              <a:defRPr b="0" i="0">
                <a:latin typeface="Raleway" panose="020B0503030101060003" pitchFamily="34" charset="77"/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Lead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xmlns="" id="{53E5A37C-1F6E-4746-8EB8-03394C4E4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1899" y="1785938"/>
            <a:ext cx="3169227" cy="391477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Raleway" panose="020B0503030101060003" pitchFamily="34" charset="77"/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Body 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2CF8AF-36EA-874C-9882-EE14FB215BDF}"/>
              </a:ext>
            </a:extLst>
          </p:cNvPr>
          <p:cNvSpPr txBox="1"/>
          <p:nvPr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4DDE489-DFDC-AA44-8B8D-55C660E85C0B}"/>
              </a:ext>
            </a:extLst>
          </p:cNvPr>
          <p:cNvSpPr/>
          <p:nvPr/>
        </p:nvSpPr>
        <p:spPr>
          <a:xfrm>
            <a:off x="442913" y="0"/>
            <a:ext cx="5600240" cy="179016"/>
          </a:xfrm>
          <a:prstGeom prst="rect">
            <a:avLst/>
          </a:prstGeom>
          <a:solidFill>
            <a:srgbClr val="455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8D28B-0413-8B40-8E46-E5534D9F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9BBF90-B5ED-4D48-9AC5-09C24886BB6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xmlns="" id="{023C539A-E5F6-B34D-BDFB-4511C95C97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1175" y="1785938"/>
            <a:ext cx="3169227" cy="3914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latin typeface="Raleway" panose="020B0503030101060003" pitchFamily="34" charset="77"/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Body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629C19D-1F01-2A41-B3BE-D2F6A61EFF6B}"/>
              </a:ext>
            </a:extLst>
          </p:cNvPr>
          <p:cNvCxnSpPr/>
          <p:nvPr userDrawn="1"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9EA4C7-3FD8-444E-A0D2-B9571C2FF496}"/>
              </a:ext>
            </a:extLst>
          </p:cNvPr>
          <p:cNvSpPr txBox="1"/>
          <p:nvPr userDrawn="1"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F4965B1-D073-B745-B48F-3EC993382288}"/>
              </a:ext>
            </a:extLst>
          </p:cNvPr>
          <p:cNvSpPr/>
          <p:nvPr userDrawn="1"/>
        </p:nvSpPr>
        <p:spPr>
          <a:xfrm>
            <a:off x="442913" y="0"/>
            <a:ext cx="5600240" cy="179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7421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5C7D9D8-11C4-604E-9D44-EA8050C50BD9}"/>
              </a:ext>
            </a:extLst>
          </p:cNvPr>
          <p:cNvCxnSpPr/>
          <p:nvPr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2CF8AF-36EA-874C-9882-EE14FB215BDF}"/>
              </a:ext>
            </a:extLst>
          </p:cNvPr>
          <p:cNvSpPr txBox="1"/>
          <p:nvPr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4DDE489-DFDC-AA44-8B8D-55C660E85C0B}"/>
              </a:ext>
            </a:extLst>
          </p:cNvPr>
          <p:cNvSpPr/>
          <p:nvPr/>
        </p:nvSpPr>
        <p:spPr>
          <a:xfrm>
            <a:off x="442913" y="0"/>
            <a:ext cx="5600240" cy="179016"/>
          </a:xfrm>
          <a:prstGeom prst="rect">
            <a:avLst/>
          </a:prstGeom>
          <a:solidFill>
            <a:srgbClr val="455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8D28B-0413-8B40-8E46-E5534D9F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9BBF90-B5ED-4D48-9AC5-09C24886BB6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xmlns="" id="{023C539A-E5F6-B34D-BDFB-4511C95C97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1175" y="1785938"/>
            <a:ext cx="3169227" cy="3914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latin typeface="Raleway" panose="020B0503030101060003" pitchFamily="34" charset="77"/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Body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629C19D-1F01-2A41-B3BE-D2F6A61EFF6B}"/>
              </a:ext>
            </a:extLst>
          </p:cNvPr>
          <p:cNvCxnSpPr/>
          <p:nvPr userDrawn="1"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9EA4C7-3FD8-444E-A0D2-B9571C2FF496}"/>
              </a:ext>
            </a:extLst>
          </p:cNvPr>
          <p:cNvSpPr txBox="1"/>
          <p:nvPr userDrawn="1"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F4965B1-D073-B745-B48F-3EC993382288}"/>
              </a:ext>
            </a:extLst>
          </p:cNvPr>
          <p:cNvSpPr/>
          <p:nvPr userDrawn="1"/>
        </p:nvSpPr>
        <p:spPr>
          <a:xfrm>
            <a:off x="442913" y="0"/>
            <a:ext cx="5600240" cy="179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dirty="0"/>
          </a:p>
        </p:txBody>
      </p:sp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xmlns="" id="{5D96FFD0-1664-934F-9295-52E95407FB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785938"/>
            <a:ext cx="5329237" cy="391477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4711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5C7D9D8-11C4-604E-9D44-EA8050C50BD9}"/>
              </a:ext>
            </a:extLst>
          </p:cNvPr>
          <p:cNvCxnSpPr/>
          <p:nvPr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8525796-FCB2-AB4C-A2F5-B6A52E2CD2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1785938"/>
            <a:ext cx="2928937" cy="443198"/>
          </a:xfrm>
        </p:spPr>
        <p:txBody>
          <a:bodyPr>
            <a:spAutoFit/>
          </a:bodyPr>
          <a:lstStyle>
            <a:lvl1pPr marL="0" indent="0">
              <a:buFontTx/>
              <a:buNone/>
              <a:defRPr/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Lead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2CF8AF-36EA-874C-9882-EE14FB215BDF}"/>
              </a:ext>
            </a:extLst>
          </p:cNvPr>
          <p:cNvSpPr txBox="1"/>
          <p:nvPr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4DDE489-DFDC-AA44-8B8D-55C660E85C0B}"/>
              </a:ext>
            </a:extLst>
          </p:cNvPr>
          <p:cNvSpPr/>
          <p:nvPr/>
        </p:nvSpPr>
        <p:spPr>
          <a:xfrm>
            <a:off x="442913" y="0"/>
            <a:ext cx="5600240" cy="179016"/>
          </a:xfrm>
          <a:prstGeom prst="rect">
            <a:avLst/>
          </a:prstGeom>
          <a:solidFill>
            <a:srgbClr val="455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0C9B7492-2473-4E4B-B4DD-E4901A13A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3153" y="0"/>
            <a:ext cx="6148847" cy="685799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6BD8A-C3D8-FF4B-98F8-8D7D5AF7D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39239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AE8D85-9784-B04F-AA5F-714C7BA4B5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x-non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5F002A4-F08F-C24B-BE2E-22EA8FED6ADA}"/>
              </a:ext>
            </a:extLst>
          </p:cNvPr>
          <p:cNvCxnSpPr/>
          <p:nvPr userDrawn="1"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E71D5A-DA34-7D4A-8E70-AA410D7D01DA}"/>
              </a:ext>
            </a:extLst>
          </p:cNvPr>
          <p:cNvSpPr txBox="1"/>
          <p:nvPr userDrawn="1"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760BEBC-3991-894A-AE9E-3A45B71757B8}"/>
              </a:ext>
            </a:extLst>
          </p:cNvPr>
          <p:cNvSpPr/>
          <p:nvPr userDrawn="1"/>
        </p:nvSpPr>
        <p:spPr>
          <a:xfrm>
            <a:off x="442913" y="0"/>
            <a:ext cx="5600240" cy="179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97532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4DDE489-DFDC-AA44-8B8D-55C660E85C0B}"/>
              </a:ext>
            </a:extLst>
          </p:cNvPr>
          <p:cNvSpPr/>
          <p:nvPr/>
        </p:nvSpPr>
        <p:spPr>
          <a:xfrm>
            <a:off x="0" y="-1"/>
            <a:ext cx="6043153" cy="3685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5C7D9D8-11C4-604E-9D44-EA8050C50BD9}"/>
              </a:ext>
            </a:extLst>
          </p:cNvPr>
          <p:cNvCxnSpPr/>
          <p:nvPr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8525796-FCB2-AB4C-A2F5-B6A52E2CD2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1785938"/>
            <a:ext cx="5372100" cy="443198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Lead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2CF8AF-36EA-874C-9882-EE14FB215BDF}"/>
              </a:ext>
            </a:extLst>
          </p:cNvPr>
          <p:cNvSpPr txBox="1"/>
          <p:nvPr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14B381-3319-B94C-BF45-B428A32172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x-non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D1A6351-B82E-D042-94A9-C7D37DEADC59}"/>
              </a:ext>
            </a:extLst>
          </p:cNvPr>
          <p:cNvCxnSpPr/>
          <p:nvPr userDrawn="1"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815824-5521-3245-832F-23B6E530EE5F}"/>
              </a:ext>
            </a:extLst>
          </p:cNvPr>
          <p:cNvSpPr txBox="1"/>
          <p:nvPr userDrawn="1"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3B9145A-137E-7D42-9B43-569791F04D91}"/>
              </a:ext>
            </a:extLst>
          </p:cNvPr>
          <p:cNvSpPr txBox="1">
            <a:spLocks/>
          </p:cNvSpPr>
          <p:nvPr userDrawn="1"/>
        </p:nvSpPr>
        <p:spPr>
          <a:xfrm>
            <a:off x="442913" y="365125"/>
            <a:ext cx="5251305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endParaRPr lang="x-none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09E33AF-F5B6-5B40-8973-0A4AC0510F17}"/>
              </a:ext>
            </a:extLst>
          </p:cNvPr>
          <p:cNvCxnSpPr>
            <a:cxnSpLocks/>
          </p:cNvCxnSpPr>
          <p:nvPr userDrawn="1"/>
        </p:nvCxnSpPr>
        <p:spPr>
          <a:xfrm>
            <a:off x="442913" y="1544452"/>
            <a:ext cx="52101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928DF93-53B1-AA46-972C-AD0EF8D3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3" y="365125"/>
            <a:ext cx="556781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84259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4DDE489-DFDC-AA44-8B8D-55C660E85C0B}"/>
              </a:ext>
            </a:extLst>
          </p:cNvPr>
          <p:cNvSpPr/>
          <p:nvPr/>
        </p:nvSpPr>
        <p:spPr>
          <a:xfrm>
            <a:off x="0" y="0"/>
            <a:ext cx="8077200" cy="27293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5C7D9D8-11C4-604E-9D44-EA8050C50BD9}"/>
              </a:ext>
            </a:extLst>
          </p:cNvPr>
          <p:cNvCxnSpPr/>
          <p:nvPr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8525796-FCB2-AB4C-A2F5-B6A52E2CD2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1785938"/>
            <a:ext cx="5372100" cy="443198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Lead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2CF8AF-36EA-874C-9882-EE14FB215BDF}"/>
              </a:ext>
            </a:extLst>
          </p:cNvPr>
          <p:cNvSpPr txBox="1"/>
          <p:nvPr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14B381-3319-B94C-BF45-B428A32172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x-non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D1A6351-B82E-D042-94A9-C7D37DEADC59}"/>
              </a:ext>
            </a:extLst>
          </p:cNvPr>
          <p:cNvCxnSpPr/>
          <p:nvPr userDrawn="1"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815824-5521-3245-832F-23B6E530EE5F}"/>
              </a:ext>
            </a:extLst>
          </p:cNvPr>
          <p:cNvSpPr txBox="1"/>
          <p:nvPr userDrawn="1"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09E33AF-F5B6-5B40-8973-0A4AC0510F17}"/>
              </a:ext>
            </a:extLst>
          </p:cNvPr>
          <p:cNvCxnSpPr>
            <a:cxnSpLocks/>
          </p:cNvCxnSpPr>
          <p:nvPr userDrawn="1"/>
        </p:nvCxnSpPr>
        <p:spPr>
          <a:xfrm>
            <a:off x="442913" y="1544452"/>
            <a:ext cx="52101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378C86D-2561-E14E-A49D-B0B660EB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3" y="365125"/>
            <a:ext cx="6895275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54875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4DDE489-DFDC-AA44-8B8D-55C660E85C0B}"/>
              </a:ext>
            </a:extLst>
          </p:cNvPr>
          <p:cNvSpPr/>
          <p:nvPr/>
        </p:nvSpPr>
        <p:spPr>
          <a:xfrm>
            <a:off x="6096000" y="4793672"/>
            <a:ext cx="6096000" cy="2064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5C7D9D8-11C4-604E-9D44-EA8050C50BD9}"/>
              </a:ext>
            </a:extLst>
          </p:cNvPr>
          <p:cNvCxnSpPr/>
          <p:nvPr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2CF8AF-36EA-874C-9882-EE14FB215BDF}"/>
              </a:ext>
            </a:extLst>
          </p:cNvPr>
          <p:cNvSpPr txBox="1"/>
          <p:nvPr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14B381-3319-B94C-BF45-B428A32172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x-non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D1A6351-B82E-D042-94A9-C7D37DEADC59}"/>
              </a:ext>
            </a:extLst>
          </p:cNvPr>
          <p:cNvCxnSpPr/>
          <p:nvPr userDrawn="1"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815824-5521-3245-832F-23B6E530EE5F}"/>
              </a:ext>
            </a:extLst>
          </p:cNvPr>
          <p:cNvSpPr txBox="1"/>
          <p:nvPr userDrawn="1"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09E33AF-F5B6-5B40-8973-0A4AC0510F17}"/>
              </a:ext>
            </a:extLst>
          </p:cNvPr>
          <p:cNvCxnSpPr>
            <a:cxnSpLocks/>
          </p:cNvCxnSpPr>
          <p:nvPr userDrawn="1"/>
        </p:nvCxnSpPr>
        <p:spPr>
          <a:xfrm>
            <a:off x="442913" y="1544452"/>
            <a:ext cx="52101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378C86D-2561-E14E-A49D-B0B660EB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813" y="5030787"/>
            <a:ext cx="5338844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77046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4DDE489-DFDC-AA44-8B8D-55C660E85C0B}"/>
              </a:ext>
            </a:extLst>
          </p:cNvPr>
          <p:cNvSpPr/>
          <p:nvPr userDrawn="1"/>
        </p:nvSpPr>
        <p:spPr>
          <a:xfrm>
            <a:off x="0" y="1"/>
            <a:ext cx="6043153" cy="358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5C7D9D8-11C4-604E-9D44-EA8050C50BD9}"/>
              </a:ext>
            </a:extLst>
          </p:cNvPr>
          <p:cNvCxnSpPr/>
          <p:nvPr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8525796-FCB2-AB4C-A2F5-B6A52E2CD2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1834213"/>
            <a:ext cx="5372100" cy="443198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Lead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2CF8AF-36EA-874C-9882-EE14FB215BDF}"/>
              </a:ext>
            </a:extLst>
          </p:cNvPr>
          <p:cNvSpPr txBox="1"/>
          <p:nvPr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14B381-3319-B94C-BF45-B428A32172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x-non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D1A6351-B82E-D042-94A9-C7D37DEADC59}"/>
              </a:ext>
            </a:extLst>
          </p:cNvPr>
          <p:cNvCxnSpPr/>
          <p:nvPr userDrawn="1"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815824-5521-3245-832F-23B6E530EE5F}"/>
              </a:ext>
            </a:extLst>
          </p:cNvPr>
          <p:cNvSpPr txBox="1"/>
          <p:nvPr userDrawn="1"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x-none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09E33AF-F5B6-5B40-8973-0A4AC0510F17}"/>
              </a:ext>
            </a:extLst>
          </p:cNvPr>
          <p:cNvCxnSpPr>
            <a:cxnSpLocks/>
          </p:cNvCxnSpPr>
          <p:nvPr userDrawn="1"/>
        </p:nvCxnSpPr>
        <p:spPr>
          <a:xfrm>
            <a:off x="442913" y="1544452"/>
            <a:ext cx="52101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9E94319-7B8A-D446-A77B-83E6B16B6637}"/>
              </a:ext>
            </a:extLst>
          </p:cNvPr>
          <p:cNvSpPr/>
          <p:nvPr userDrawn="1"/>
        </p:nvSpPr>
        <p:spPr>
          <a:xfrm>
            <a:off x="6040582" y="3583961"/>
            <a:ext cx="6151418" cy="32740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2C8BEB7C-A876-4A49-A155-79830A7DA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343" y="3949086"/>
            <a:ext cx="5177744" cy="177284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Raleway" panose="020B0503030101060003" pitchFamily="34" charset="77"/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Body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xmlns="" id="{774A25B5-24F5-9644-8BCF-9E832D51D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8804" y="3967813"/>
            <a:ext cx="5372100" cy="443198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Lead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DFE8C0D-8FE2-3246-B485-D9663E0A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3" y="365125"/>
            <a:ext cx="53721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0488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Lead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3771898" y="1785938"/>
            <a:ext cx="3169229" cy="3914777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2000"/>
            </a:lvl1pPr>
          </a:lstStyle>
          <a:p>
            <a:r>
              <a:t>Body text</a:t>
            </a:r>
          </a:p>
        </p:txBody>
      </p:sp>
      <p:sp>
        <p:nvSpPr>
          <p:cNvPr id="4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341175" y="1785938"/>
            <a:ext cx="3169229" cy="391477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Body text</a:t>
            </a:r>
          </a:p>
        </p:txBody>
      </p:sp>
      <p:sp>
        <p:nvSpPr>
          <p:cNvPr id="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5C7D9D8-11C4-604E-9D44-EA8050C50BD9}"/>
              </a:ext>
            </a:extLst>
          </p:cNvPr>
          <p:cNvCxnSpPr/>
          <p:nvPr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9B31916-3071-034A-93FD-41BF2104D4BF}"/>
              </a:ext>
            </a:extLst>
          </p:cNvPr>
          <p:cNvSpPr/>
          <p:nvPr/>
        </p:nvSpPr>
        <p:spPr>
          <a:xfrm>
            <a:off x="442913" y="0"/>
            <a:ext cx="5600240" cy="179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CE8F4-0A21-094B-A985-241FC248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28101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x-non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B71E420-F592-5C43-B480-DEC8398E8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x-none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15F6316-B1A3-5D4D-B3E6-5678E8CA083F}"/>
              </a:ext>
            </a:extLst>
          </p:cNvPr>
          <p:cNvCxnSpPr/>
          <p:nvPr userDrawn="1"/>
        </p:nvCxnSpPr>
        <p:spPr>
          <a:xfrm>
            <a:off x="442913" y="6241143"/>
            <a:ext cx="56530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3278E1C-70CA-6149-9D23-6029EDA9FAF1}"/>
              </a:ext>
            </a:extLst>
          </p:cNvPr>
          <p:cNvSpPr/>
          <p:nvPr userDrawn="1"/>
        </p:nvSpPr>
        <p:spPr>
          <a:xfrm>
            <a:off x="442913" y="0"/>
            <a:ext cx="5600240" cy="179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59298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41175" y="1785938"/>
            <a:ext cx="3169230" cy="391477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800100" indent="-342900">
              <a:defRPr sz="2000"/>
            </a:lvl2pPr>
            <a:lvl3pPr>
              <a:defRPr sz="2000"/>
            </a:lvl3pPr>
            <a:lvl4pPr marL="1625600" indent="-254000">
              <a:defRPr sz="2000"/>
            </a:lvl4pPr>
            <a:lvl5pPr marL="2082800" indent="-254000">
              <a:defRPr sz="2000"/>
            </a:lvl5pPr>
          </a:lstStyle>
          <a:p>
            <a:r>
              <a:t>Body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1" name="Picture Placeholder 21"/>
          <p:cNvSpPr>
            <a:spLocks noGrp="1"/>
          </p:cNvSpPr>
          <p:nvPr>
            <p:ph type="pic" sz="half" idx="21"/>
          </p:nvPr>
        </p:nvSpPr>
        <p:spPr>
          <a:xfrm>
            <a:off x="442912" y="1785938"/>
            <a:ext cx="5329240" cy="39147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810077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Lead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Picture Placeholder 21"/>
          <p:cNvSpPr>
            <a:spLocks noGrp="1"/>
          </p:cNvSpPr>
          <p:nvPr>
            <p:ph type="pic" idx="21"/>
          </p:nvPr>
        </p:nvSpPr>
        <p:spPr>
          <a:xfrm>
            <a:off x="6043152" y="0"/>
            <a:ext cx="6148848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61962" y="392393"/>
            <a:ext cx="10515601" cy="132556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19"/>
          <p:cNvSpPr/>
          <p:nvPr/>
        </p:nvSpPr>
        <p:spPr>
          <a:xfrm>
            <a:off x="-2" y="-3"/>
            <a:ext cx="6043157" cy="36853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Straight Connector 6"/>
          <p:cNvSpPr/>
          <p:nvPr/>
        </p:nvSpPr>
        <p:spPr>
          <a:xfrm>
            <a:off x="442911" y="6241143"/>
            <a:ext cx="565309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2912" y="1785938"/>
            <a:ext cx="5372102" cy="4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Lead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6" name="Straight Connector 8"/>
          <p:cNvSpPr/>
          <p:nvPr/>
        </p:nvSpPr>
        <p:spPr>
          <a:xfrm>
            <a:off x="442911" y="6241143"/>
            <a:ext cx="565309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7" name="Straight Connector 12"/>
          <p:cNvSpPr/>
          <p:nvPr/>
        </p:nvSpPr>
        <p:spPr>
          <a:xfrm>
            <a:off x="442911" y="1544452"/>
            <a:ext cx="5210178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5342" y="365125"/>
            <a:ext cx="556781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19"/>
          <p:cNvSpPr/>
          <p:nvPr/>
        </p:nvSpPr>
        <p:spPr>
          <a:xfrm>
            <a:off x="0" y="-2"/>
            <a:ext cx="8077200" cy="27293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traight Connector 6"/>
          <p:cNvSpPr/>
          <p:nvPr/>
        </p:nvSpPr>
        <p:spPr>
          <a:xfrm>
            <a:off x="442911" y="6241143"/>
            <a:ext cx="565309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8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2912" y="1785938"/>
            <a:ext cx="5372102" cy="4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Lead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9" name="Straight Connector 8"/>
          <p:cNvSpPr/>
          <p:nvPr/>
        </p:nvSpPr>
        <p:spPr>
          <a:xfrm>
            <a:off x="442911" y="6241143"/>
            <a:ext cx="565309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" name="Straight Connector 12"/>
          <p:cNvSpPr/>
          <p:nvPr/>
        </p:nvSpPr>
        <p:spPr>
          <a:xfrm>
            <a:off x="442911" y="1544452"/>
            <a:ext cx="5210178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5342" y="365125"/>
            <a:ext cx="689527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9"/>
          <p:cNvSpPr/>
          <p:nvPr/>
        </p:nvSpPr>
        <p:spPr>
          <a:xfrm>
            <a:off x="6096000" y="4793672"/>
            <a:ext cx="6096000" cy="206432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Straight Connector 6"/>
          <p:cNvSpPr/>
          <p:nvPr/>
        </p:nvSpPr>
        <p:spPr>
          <a:xfrm>
            <a:off x="442911" y="6241143"/>
            <a:ext cx="565309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1" name="Straight Connector 8"/>
          <p:cNvSpPr/>
          <p:nvPr/>
        </p:nvSpPr>
        <p:spPr>
          <a:xfrm>
            <a:off x="442911" y="6241143"/>
            <a:ext cx="565309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2" name="Straight Connector 12"/>
          <p:cNvSpPr/>
          <p:nvPr/>
        </p:nvSpPr>
        <p:spPr>
          <a:xfrm>
            <a:off x="442911" y="1544452"/>
            <a:ext cx="5210178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77813" y="5030787"/>
            <a:ext cx="5338844" cy="13255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9"/>
          <p:cNvSpPr/>
          <p:nvPr/>
        </p:nvSpPr>
        <p:spPr>
          <a:xfrm>
            <a:off x="-2" y="1"/>
            <a:ext cx="6043157" cy="358396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Straight Connector 6"/>
          <p:cNvSpPr/>
          <p:nvPr/>
        </p:nvSpPr>
        <p:spPr>
          <a:xfrm>
            <a:off x="442911" y="6241143"/>
            <a:ext cx="565309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2912" y="1834213"/>
            <a:ext cx="5372102" cy="4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Lead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4" name="Straight Connector 8"/>
          <p:cNvSpPr/>
          <p:nvPr/>
        </p:nvSpPr>
        <p:spPr>
          <a:xfrm>
            <a:off x="442911" y="6241143"/>
            <a:ext cx="565309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5" name="Straight Connector 12"/>
          <p:cNvSpPr/>
          <p:nvPr/>
        </p:nvSpPr>
        <p:spPr>
          <a:xfrm>
            <a:off x="442911" y="1544452"/>
            <a:ext cx="5210178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6" name="Rectangle 13"/>
          <p:cNvSpPr/>
          <p:nvPr/>
        </p:nvSpPr>
        <p:spPr>
          <a:xfrm>
            <a:off x="6040582" y="3583961"/>
            <a:ext cx="6151418" cy="327403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75342" y="3949086"/>
            <a:ext cx="5177746" cy="1772844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sz="2000"/>
            </a:lvl1pPr>
          </a:lstStyle>
          <a:p>
            <a:r>
              <a:t>Body text</a:t>
            </a:r>
          </a:p>
        </p:txBody>
      </p:sp>
      <p:sp>
        <p:nvSpPr>
          <p:cNvPr id="118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6358804" y="3967812"/>
            <a:ext cx="5372102" cy="443200"/>
          </a:xfrm>
          <a:prstGeom prst="rect">
            <a:avLst/>
          </a:prstGeom>
        </p:spPr>
        <p:txBody>
          <a:bodyPr/>
          <a:lstStyle>
            <a:lvl1pPr defTabSz="832103">
              <a:spcBef>
                <a:spcPts val="900"/>
              </a:spcBef>
              <a:defRPr sz="2900">
                <a:solidFill>
                  <a:srgbClr val="FFFFFF"/>
                </a:solidFill>
              </a:defRPr>
            </a:lvl1pPr>
          </a:lstStyle>
          <a:p>
            <a:r>
              <a:t>Lead</a:t>
            </a:r>
          </a:p>
        </p:txBody>
      </p:sp>
      <p:sp>
        <p:nvSpPr>
          <p:cNvPr id="1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5342" y="365125"/>
            <a:ext cx="537210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traight Connector 6"/>
          <p:cNvSpPr/>
          <p:nvPr/>
        </p:nvSpPr>
        <p:spPr>
          <a:xfrm>
            <a:off x="442911" y="6241143"/>
            <a:ext cx="5653091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Rectangle 3"/>
          <p:cNvSpPr/>
          <p:nvPr/>
        </p:nvSpPr>
        <p:spPr>
          <a:xfrm>
            <a:off x="442913" y="0"/>
            <a:ext cx="5600240" cy="1790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traight Connector 5"/>
          <p:cNvSpPr/>
          <p:nvPr/>
        </p:nvSpPr>
        <p:spPr>
          <a:xfrm>
            <a:off x="442911" y="6241143"/>
            <a:ext cx="5653091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0" name="Rectangle 7"/>
          <p:cNvSpPr/>
          <p:nvPr/>
        </p:nvSpPr>
        <p:spPr>
          <a:xfrm>
            <a:off x="442913" y="0"/>
            <a:ext cx="5600240" cy="1790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2912" y="2281009"/>
            <a:ext cx="10515601" cy="132556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41175" y="1785938"/>
            <a:ext cx="3169230" cy="391477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800100" indent="-342900">
              <a:defRPr sz="2000"/>
            </a:lvl2pPr>
            <a:lvl3pPr>
              <a:defRPr sz="2000"/>
            </a:lvl3pPr>
            <a:lvl4pPr marL="1625600" indent="-254000">
              <a:defRPr sz="2000"/>
            </a:lvl4pPr>
            <a:lvl5pPr marL="2082800" indent="-254000">
              <a:defRPr sz="2000"/>
            </a:lvl5pPr>
          </a:lstStyle>
          <a:p>
            <a:r>
              <a:t>Body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1" name="Picture Placeholder 21"/>
          <p:cNvSpPr>
            <a:spLocks noGrp="1"/>
          </p:cNvSpPr>
          <p:nvPr>
            <p:ph type="pic" sz="half" idx="21"/>
          </p:nvPr>
        </p:nvSpPr>
        <p:spPr>
          <a:xfrm>
            <a:off x="442912" y="1785938"/>
            <a:ext cx="5329240" cy="39147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35864" cy="333086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xmlns="" id="{F3982ECB-9AB1-4D5B-8190-9053DEEFA9FB}"/>
              </a:ext>
            </a:extLst>
          </p:cNvPr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362350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Слайд think-cell" r:id="rId14" imgW="488" imgH="486" progId="TCLayout.ActiveDocument.1">
                  <p:embed/>
                </p:oleObj>
              </mc:Choice>
              <mc:Fallback>
                <p:oleObj name="Слайд think-cell" r:id="rId14" imgW="488" imgH="48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xmlns="" id="{F3982ECB-9AB1-4D5B-8190-9053DEEFA9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traight Connector 6"/>
          <p:cNvSpPr/>
          <p:nvPr/>
        </p:nvSpPr>
        <p:spPr>
          <a:xfrm>
            <a:off x="442911" y="6241143"/>
            <a:ext cx="565309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Rectangle 19"/>
          <p:cNvSpPr/>
          <p:nvPr/>
        </p:nvSpPr>
        <p:spPr>
          <a:xfrm>
            <a:off x="442913" y="0"/>
            <a:ext cx="5600240" cy="179016"/>
          </a:xfrm>
          <a:prstGeom prst="rect">
            <a:avLst/>
          </a:prstGeom>
          <a:solidFill>
            <a:srgbClr val="455FE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2912" y="365125"/>
            <a:ext cx="105156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42912" y="1785938"/>
            <a:ext cx="2928939" cy="44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Lead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Straight Connector 9"/>
          <p:cNvSpPr/>
          <p:nvPr/>
        </p:nvSpPr>
        <p:spPr>
          <a:xfrm>
            <a:off x="442911" y="6241143"/>
            <a:ext cx="565309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Rectangle 11"/>
          <p:cNvSpPr/>
          <p:nvPr/>
        </p:nvSpPr>
        <p:spPr>
          <a:xfrm>
            <a:off x="442913" y="0"/>
            <a:ext cx="5600240" cy="17901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2" r:id="rId10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1pPr>
      <a:lvl2pPr marL="1005838" marR="0" indent="-5486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2pPr>
      <a:lvl3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3pPr>
      <a:lvl4pPr marL="1778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4pPr>
      <a:lvl5pPr marL="2235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5pPr>
      <a:lvl6pPr marL="26924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6pPr>
      <a:lvl7pPr marL="31496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Raleway"/>
          <a:ea typeface="Raleway"/>
          <a:cs typeface="Raleway"/>
          <a:sym typeface="Raleway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EDD6CA75-51A3-4E07-9F2F-7E28980CED78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716566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Слайд think-cell" r:id="rId16" imgW="488" imgH="486" progId="TCLayout.ActiveDocument.1">
                  <p:embed/>
                </p:oleObj>
              </mc:Choice>
              <mc:Fallback>
                <p:oleObj name="Слайд think-cell" r:id="rId16" imgW="488" imgH="486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EDD6CA75-51A3-4E07-9F2F-7E28980CED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14176285-3D07-4F65-B59A-F3BE1D1DC70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400" b="1" i="0" baseline="0" dirty="0">
              <a:latin typeface="Raleway" panose="020B0604020202020204" charset="-52"/>
              <a:ea typeface="+mj-ea"/>
              <a:cs typeface="+mj-cs"/>
              <a:sym typeface="Raleway" panose="020B0604020202020204" charset="-52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AD15F5-7488-4141-9B2C-4F454F85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3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32E1597F-5449-DD4D-B881-9FF4C4FDE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343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97A420-1E00-9A46-B034-1C820298B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343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Raleway SemiBold" panose="020B0503030101060003" pitchFamily="34" charset="77"/>
              </a:defRPr>
            </a:lvl1pPr>
          </a:lstStyle>
          <a:p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7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9" Type="http://schemas.openxmlformats.org/officeDocument/2006/relationships/tags" Target="../tags/tag282.xml"/><Relationship Id="rId21" Type="http://schemas.openxmlformats.org/officeDocument/2006/relationships/tags" Target="../tags/tag264.xml"/><Relationship Id="rId34" Type="http://schemas.openxmlformats.org/officeDocument/2006/relationships/tags" Target="../tags/tag277.xml"/><Relationship Id="rId42" Type="http://schemas.openxmlformats.org/officeDocument/2006/relationships/tags" Target="../tags/tag285.xml"/><Relationship Id="rId47" Type="http://schemas.openxmlformats.org/officeDocument/2006/relationships/tags" Target="../tags/tag290.xml"/><Relationship Id="rId50" Type="http://schemas.openxmlformats.org/officeDocument/2006/relationships/tags" Target="../tags/tag293.xml"/><Relationship Id="rId55" Type="http://schemas.openxmlformats.org/officeDocument/2006/relationships/tags" Target="../tags/tag298.xml"/><Relationship Id="rId63" Type="http://schemas.openxmlformats.org/officeDocument/2006/relationships/tags" Target="../tags/tag306.xml"/><Relationship Id="rId68" Type="http://schemas.openxmlformats.org/officeDocument/2006/relationships/slideLayout" Target="../slideLayouts/slideLayout2.xml"/><Relationship Id="rId7" Type="http://schemas.openxmlformats.org/officeDocument/2006/relationships/tags" Target="../tags/tag250.xml"/><Relationship Id="rId71" Type="http://schemas.openxmlformats.org/officeDocument/2006/relationships/chart" Target="../charts/chart12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9" Type="http://schemas.openxmlformats.org/officeDocument/2006/relationships/tags" Target="../tags/tag272.xml"/><Relationship Id="rId1" Type="http://schemas.openxmlformats.org/officeDocument/2006/relationships/vmlDrawing" Target="../drawings/vmlDrawing11.v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tags" Target="../tags/tag275.xml"/><Relationship Id="rId37" Type="http://schemas.openxmlformats.org/officeDocument/2006/relationships/tags" Target="../tags/tag280.xml"/><Relationship Id="rId40" Type="http://schemas.openxmlformats.org/officeDocument/2006/relationships/tags" Target="../tags/tag283.xml"/><Relationship Id="rId45" Type="http://schemas.openxmlformats.org/officeDocument/2006/relationships/tags" Target="../tags/tag288.xml"/><Relationship Id="rId53" Type="http://schemas.openxmlformats.org/officeDocument/2006/relationships/tags" Target="../tags/tag296.xml"/><Relationship Id="rId58" Type="http://schemas.openxmlformats.org/officeDocument/2006/relationships/tags" Target="../tags/tag301.xml"/><Relationship Id="rId66" Type="http://schemas.openxmlformats.org/officeDocument/2006/relationships/tags" Target="../tags/tag309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36" Type="http://schemas.openxmlformats.org/officeDocument/2006/relationships/tags" Target="../tags/tag279.xml"/><Relationship Id="rId49" Type="http://schemas.openxmlformats.org/officeDocument/2006/relationships/tags" Target="../tags/tag292.xml"/><Relationship Id="rId57" Type="http://schemas.openxmlformats.org/officeDocument/2006/relationships/tags" Target="../tags/tag300.xml"/><Relationship Id="rId61" Type="http://schemas.openxmlformats.org/officeDocument/2006/relationships/tags" Target="../tags/tag304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tags" Target="../tags/tag274.xml"/><Relationship Id="rId44" Type="http://schemas.openxmlformats.org/officeDocument/2006/relationships/tags" Target="../tags/tag287.xml"/><Relationship Id="rId52" Type="http://schemas.openxmlformats.org/officeDocument/2006/relationships/tags" Target="../tags/tag295.xml"/><Relationship Id="rId60" Type="http://schemas.openxmlformats.org/officeDocument/2006/relationships/tags" Target="../tags/tag303.xml"/><Relationship Id="rId65" Type="http://schemas.openxmlformats.org/officeDocument/2006/relationships/tags" Target="../tags/tag308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tags" Target="../tags/tag273.xml"/><Relationship Id="rId35" Type="http://schemas.openxmlformats.org/officeDocument/2006/relationships/tags" Target="../tags/tag278.xml"/><Relationship Id="rId43" Type="http://schemas.openxmlformats.org/officeDocument/2006/relationships/tags" Target="../tags/tag286.xml"/><Relationship Id="rId48" Type="http://schemas.openxmlformats.org/officeDocument/2006/relationships/tags" Target="../tags/tag291.xml"/><Relationship Id="rId56" Type="http://schemas.openxmlformats.org/officeDocument/2006/relationships/tags" Target="../tags/tag299.xml"/><Relationship Id="rId64" Type="http://schemas.openxmlformats.org/officeDocument/2006/relationships/tags" Target="../tags/tag307.xml"/><Relationship Id="rId69" Type="http://schemas.openxmlformats.org/officeDocument/2006/relationships/oleObject" Target="../embeddings/oleObject11.bin"/><Relationship Id="rId8" Type="http://schemas.openxmlformats.org/officeDocument/2006/relationships/tags" Target="../tags/tag251.xml"/><Relationship Id="rId51" Type="http://schemas.openxmlformats.org/officeDocument/2006/relationships/tags" Target="../tags/tag294.xml"/><Relationship Id="rId3" Type="http://schemas.openxmlformats.org/officeDocument/2006/relationships/tags" Target="../tags/tag246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tags" Target="../tags/tag276.xml"/><Relationship Id="rId38" Type="http://schemas.openxmlformats.org/officeDocument/2006/relationships/tags" Target="../tags/tag281.xml"/><Relationship Id="rId46" Type="http://schemas.openxmlformats.org/officeDocument/2006/relationships/tags" Target="../tags/tag289.xml"/><Relationship Id="rId59" Type="http://schemas.openxmlformats.org/officeDocument/2006/relationships/tags" Target="../tags/tag302.xml"/><Relationship Id="rId67" Type="http://schemas.openxmlformats.org/officeDocument/2006/relationships/tags" Target="../tags/tag310.xml"/><Relationship Id="rId20" Type="http://schemas.openxmlformats.org/officeDocument/2006/relationships/tags" Target="../tags/tag263.xml"/><Relationship Id="rId41" Type="http://schemas.openxmlformats.org/officeDocument/2006/relationships/tags" Target="../tags/tag284.xml"/><Relationship Id="rId54" Type="http://schemas.openxmlformats.org/officeDocument/2006/relationships/tags" Target="../tags/tag297.xml"/><Relationship Id="rId62" Type="http://schemas.openxmlformats.org/officeDocument/2006/relationships/tags" Target="../tags/tag305.xml"/><Relationship Id="rId70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7" Type="http://schemas.openxmlformats.org/officeDocument/2006/relationships/image" Target="../media/image17.png"/><Relationship Id="rId2" Type="http://schemas.openxmlformats.org/officeDocument/2006/relationships/tags" Target="../tags/tag31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15.xml"/><Relationship Id="rId7" Type="http://schemas.openxmlformats.org/officeDocument/2006/relationships/image" Target="../media/image18.png"/><Relationship Id="rId2" Type="http://schemas.openxmlformats.org/officeDocument/2006/relationships/tags" Target="../tags/tag3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13" Type="http://schemas.openxmlformats.org/officeDocument/2006/relationships/tags" Target="../tags/tag327.xml"/><Relationship Id="rId18" Type="http://schemas.openxmlformats.org/officeDocument/2006/relationships/tags" Target="../tags/tag332.xml"/><Relationship Id="rId26" Type="http://schemas.openxmlformats.org/officeDocument/2006/relationships/tags" Target="../tags/tag340.xml"/><Relationship Id="rId3" Type="http://schemas.openxmlformats.org/officeDocument/2006/relationships/tags" Target="../tags/tag317.xml"/><Relationship Id="rId21" Type="http://schemas.openxmlformats.org/officeDocument/2006/relationships/tags" Target="../tags/tag335.xml"/><Relationship Id="rId34" Type="http://schemas.openxmlformats.org/officeDocument/2006/relationships/image" Target="../media/image19.png"/><Relationship Id="rId7" Type="http://schemas.openxmlformats.org/officeDocument/2006/relationships/tags" Target="../tags/tag321.xml"/><Relationship Id="rId12" Type="http://schemas.openxmlformats.org/officeDocument/2006/relationships/tags" Target="../tags/tag326.xml"/><Relationship Id="rId17" Type="http://schemas.openxmlformats.org/officeDocument/2006/relationships/tags" Target="../tags/tag331.xml"/><Relationship Id="rId25" Type="http://schemas.openxmlformats.org/officeDocument/2006/relationships/tags" Target="../tags/tag339.xml"/><Relationship Id="rId33" Type="http://schemas.openxmlformats.org/officeDocument/2006/relationships/image" Target="../media/image21.png"/><Relationship Id="rId2" Type="http://schemas.openxmlformats.org/officeDocument/2006/relationships/tags" Target="../tags/tag316.xml"/><Relationship Id="rId16" Type="http://schemas.openxmlformats.org/officeDocument/2006/relationships/tags" Target="../tags/tag330.xml"/><Relationship Id="rId20" Type="http://schemas.openxmlformats.org/officeDocument/2006/relationships/tags" Target="../tags/tag334.xml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15.v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24" Type="http://schemas.openxmlformats.org/officeDocument/2006/relationships/tags" Target="../tags/tag338.xml"/><Relationship Id="rId32" Type="http://schemas.openxmlformats.org/officeDocument/2006/relationships/chart" Target="../charts/chart14.xml"/><Relationship Id="rId5" Type="http://schemas.openxmlformats.org/officeDocument/2006/relationships/tags" Target="../tags/tag319.xml"/><Relationship Id="rId15" Type="http://schemas.openxmlformats.org/officeDocument/2006/relationships/tags" Target="../tags/tag329.xml"/><Relationship Id="rId23" Type="http://schemas.openxmlformats.org/officeDocument/2006/relationships/tags" Target="../tags/tag337.xml"/><Relationship Id="rId28" Type="http://schemas.openxmlformats.org/officeDocument/2006/relationships/slideLayout" Target="../slideLayouts/slideLayout21.xml"/><Relationship Id="rId36" Type="http://schemas.openxmlformats.org/officeDocument/2006/relationships/image" Target="../media/image20.png"/><Relationship Id="rId10" Type="http://schemas.openxmlformats.org/officeDocument/2006/relationships/tags" Target="../tags/tag324.xml"/><Relationship Id="rId19" Type="http://schemas.openxmlformats.org/officeDocument/2006/relationships/tags" Target="../tags/tag333.xml"/><Relationship Id="rId31" Type="http://schemas.openxmlformats.org/officeDocument/2006/relationships/chart" Target="../charts/chart13.xml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tags" Target="../tags/tag328.xml"/><Relationship Id="rId22" Type="http://schemas.openxmlformats.org/officeDocument/2006/relationships/tags" Target="../tags/tag336.xml"/><Relationship Id="rId27" Type="http://schemas.openxmlformats.org/officeDocument/2006/relationships/tags" Target="../tags/tag341.xml"/><Relationship Id="rId30" Type="http://schemas.openxmlformats.org/officeDocument/2006/relationships/image" Target="../media/image1.emf"/><Relationship Id="rId35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26" Type="http://schemas.openxmlformats.org/officeDocument/2006/relationships/image" Target="../media/image19.png"/><Relationship Id="rId3" Type="http://schemas.openxmlformats.org/officeDocument/2006/relationships/tags" Target="../tags/tag343.xml"/><Relationship Id="rId21" Type="http://schemas.openxmlformats.org/officeDocument/2006/relationships/slideLayout" Target="../slideLayouts/slideLayout21.xml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5" Type="http://schemas.openxmlformats.org/officeDocument/2006/relationships/image" Target="../media/image20.png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0" Type="http://schemas.openxmlformats.org/officeDocument/2006/relationships/tags" Target="../tags/tag360.xml"/><Relationship Id="rId1" Type="http://schemas.openxmlformats.org/officeDocument/2006/relationships/vmlDrawing" Target="../drawings/vmlDrawing16.v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chart" Target="../charts/chart15.xml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image" Target="../media/image1.emf"/><Relationship Id="rId28" Type="http://schemas.openxmlformats.org/officeDocument/2006/relationships/image" Target="../media/image18.png"/><Relationship Id="rId10" Type="http://schemas.openxmlformats.org/officeDocument/2006/relationships/tags" Target="../tags/tag350.xml"/><Relationship Id="rId19" Type="http://schemas.openxmlformats.org/officeDocument/2006/relationships/tags" Target="../tags/tag359.xml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26" Type="http://schemas.openxmlformats.org/officeDocument/2006/relationships/tags" Target="../tags/tag387.xml"/><Relationship Id="rId39" Type="http://schemas.openxmlformats.org/officeDocument/2006/relationships/tags" Target="../tags/tag400.xml"/><Relationship Id="rId3" Type="http://schemas.openxmlformats.org/officeDocument/2006/relationships/tags" Target="../tags/tag364.xml"/><Relationship Id="rId21" Type="http://schemas.openxmlformats.org/officeDocument/2006/relationships/tags" Target="../tags/tag382.xml"/><Relationship Id="rId34" Type="http://schemas.openxmlformats.org/officeDocument/2006/relationships/tags" Target="../tags/tag395.xml"/><Relationship Id="rId42" Type="http://schemas.openxmlformats.org/officeDocument/2006/relationships/tags" Target="../tags/tag403.xml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5" Type="http://schemas.openxmlformats.org/officeDocument/2006/relationships/tags" Target="../tags/tag386.xml"/><Relationship Id="rId33" Type="http://schemas.openxmlformats.org/officeDocument/2006/relationships/tags" Target="../tags/tag394.xml"/><Relationship Id="rId38" Type="http://schemas.openxmlformats.org/officeDocument/2006/relationships/tags" Target="../tags/tag399.xml"/><Relationship Id="rId46" Type="http://schemas.openxmlformats.org/officeDocument/2006/relationships/chart" Target="../charts/chart16.xml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20" Type="http://schemas.openxmlformats.org/officeDocument/2006/relationships/tags" Target="../tags/tag381.xml"/><Relationship Id="rId29" Type="http://schemas.openxmlformats.org/officeDocument/2006/relationships/tags" Target="../tags/tag390.xml"/><Relationship Id="rId41" Type="http://schemas.openxmlformats.org/officeDocument/2006/relationships/tags" Target="../tags/tag402.xml"/><Relationship Id="rId1" Type="http://schemas.openxmlformats.org/officeDocument/2006/relationships/vmlDrawing" Target="../drawings/vmlDrawing18.v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24" Type="http://schemas.openxmlformats.org/officeDocument/2006/relationships/tags" Target="../tags/tag385.xml"/><Relationship Id="rId32" Type="http://schemas.openxmlformats.org/officeDocument/2006/relationships/tags" Target="../tags/tag393.xml"/><Relationship Id="rId37" Type="http://schemas.openxmlformats.org/officeDocument/2006/relationships/tags" Target="../tags/tag398.xml"/><Relationship Id="rId40" Type="http://schemas.openxmlformats.org/officeDocument/2006/relationships/tags" Target="../tags/tag401.xml"/><Relationship Id="rId45" Type="http://schemas.openxmlformats.org/officeDocument/2006/relationships/image" Target="../media/image1.emf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23" Type="http://schemas.openxmlformats.org/officeDocument/2006/relationships/tags" Target="../tags/tag384.xml"/><Relationship Id="rId28" Type="http://schemas.openxmlformats.org/officeDocument/2006/relationships/tags" Target="../tags/tag389.xml"/><Relationship Id="rId36" Type="http://schemas.openxmlformats.org/officeDocument/2006/relationships/tags" Target="../tags/tag397.xml"/><Relationship Id="rId10" Type="http://schemas.openxmlformats.org/officeDocument/2006/relationships/tags" Target="../tags/tag371.xml"/><Relationship Id="rId19" Type="http://schemas.openxmlformats.org/officeDocument/2006/relationships/tags" Target="../tags/tag380.xml"/><Relationship Id="rId31" Type="http://schemas.openxmlformats.org/officeDocument/2006/relationships/tags" Target="../tags/tag392.xml"/><Relationship Id="rId44" Type="http://schemas.openxmlformats.org/officeDocument/2006/relationships/oleObject" Target="../embeddings/oleObject18.bin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Relationship Id="rId22" Type="http://schemas.openxmlformats.org/officeDocument/2006/relationships/tags" Target="../tags/tag383.xml"/><Relationship Id="rId27" Type="http://schemas.openxmlformats.org/officeDocument/2006/relationships/tags" Target="../tags/tag388.xml"/><Relationship Id="rId30" Type="http://schemas.openxmlformats.org/officeDocument/2006/relationships/tags" Target="../tags/tag391.xml"/><Relationship Id="rId35" Type="http://schemas.openxmlformats.org/officeDocument/2006/relationships/tags" Target="../tags/tag396.xml"/><Relationship Id="rId43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405.xml"/><Relationship Id="rId7" Type="http://schemas.openxmlformats.org/officeDocument/2006/relationships/image" Target="../media/image22.jpeg"/><Relationship Id="rId2" Type="http://schemas.openxmlformats.org/officeDocument/2006/relationships/tags" Target="../tags/tag40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50" Type="http://schemas.openxmlformats.org/officeDocument/2006/relationships/tags" Target="../tags/tag54.xml"/><Relationship Id="rId55" Type="http://schemas.openxmlformats.org/officeDocument/2006/relationships/tags" Target="../tags/tag59.xml"/><Relationship Id="rId63" Type="http://schemas.openxmlformats.org/officeDocument/2006/relationships/oleObject" Target="../embeddings/oleObject4.bin"/><Relationship Id="rId68" Type="http://schemas.openxmlformats.org/officeDocument/2006/relationships/chart" Target="../charts/chart4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9" Type="http://schemas.openxmlformats.org/officeDocument/2006/relationships/tags" Target="../tags/tag33.xml"/><Relationship Id="rId1" Type="http://schemas.openxmlformats.org/officeDocument/2006/relationships/vmlDrawing" Target="../drawings/vmlDrawing4.v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3" Type="http://schemas.openxmlformats.org/officeDocument/2006/relationships/tags" Target="../tags/tag57.xml"/><Relationship Id="rId58" Type="http://schemas.openxmlformats.org/officeDocument/2006/relationships/tags" Target="../tags/tag62.xml"/><Relationship Id="rId66" Type="http://schemas.openxmlformats.org/officeDocument/2006/relationships/chart" Target="../charts/chart2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tags" Target="../tags/tag61.xml"/><Relationship Id="rId61" Type="http://schemas.openxmlformats.org/officeDocument/2006/relationships/tags" Target="../tags/tag65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60" Type="http://schemas.openxmlformats.org/officeDocument/2006/relationships/tags" Target="../tags/tag64.xml"/><Relationship Id="rId65" Type="http://schemas.openxmlformats.org/officeDocument/2006/relationships/chart" Target="../charts/chart1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tags" Target="../tags/tag60.xml"/><Relationship Id="rId64" Type="http://schemas.openxmlformats.org/officeDocument/2006/relationships/image" Target="../media/image6.emf"/><Relationship Id="rId69" Type="http://schemas.openxmlformats.org/officeDocument/2006/relationships/chart" Target="../charts/chart5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59" Type="http://schemas.openxmlformats.org/officeDocument/2006/relationships/tags" Target="../tags/tag63.xml"/><Relationship Id="rId67" Type="http://schemas.openxmlformats.org/officeDocument/2006/relationships/chart" Target="../charts/chart3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54" Type="http://schemas.openxmlformats.org/officeDocument/2006/relationships/tags" Target="../tags/tag58.xml"/><Relationship Id="rId62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13" Type="http://schemas.openxmlformats.org/officeDocument/2006/relationships/image" Target="../media/image1.emf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12" Type="http://schemas.openxmlformats.org/officeDocument/2006/relationships/oleObject" Target="../embeddings/oleObject20.bin"/><Relationship Id="rId17" Type="http://schemas.openxmlformats.org/officeDocument/2006/relationships/chart" Target="../charts/chart17.xml"/><Relationship Id="rId2" Type="http://schemas.openxmlformats.org/officeDocument/2006/relationships/tags" Target="../tags/tag406.xml"/><Relationship Id="rId16" Type="http://schemas.openxmlformats.org/officeDocument/2006/relationships/image" Target="../media/image24.svg"/><Relationship Id="rId1" Type="http://schemas.openxmlformats.org/officeDocument/2006/relationships/vmlDrawing" Target="../drawings/vmlDrawing20.vml"/><Relationship Id="rId6" Type="http://schemas.openxmlformats.org/officeDocument/2006/relationships/tags" Target="../tags/tag410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409.xml"/><Relationship Id="rId10" Type="http://schemas.openxmlformats.org/officeDocument/2006/relationships/tags" Target="../tags/tag414.xml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1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jpg"/><Relationship Id="rId2" Type="http://schemas.openxmlformats.org/officeDocument/2006/relationships/tags" Target="../tags/tag6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10" Type="http://schemas.openxmlformats.org/officeDocument/2006/relationships/image" Target="../media/image11.jp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3.png"/><Relationship Id="rId2" Type="http://schemas.openxmlformats.org/officeDocument/2006/relationships/tags" Target="../tags/tag6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9" Type="http://schemas.openxmlformats.org/officeDocument/2006/relationships/tags" Target="../tags/tag105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34" Type="http://schemas.openxmlformats.org/officeDocument/2006/relationships/tags" Target="../tags/tag100.xml"/><Relationship Id="rId42" Type="http://schemas.openxmlformats.org/officeDocument/2006/relationships/tags" Target="../tags/tag108.xml"/><Relationship Id="rId47" Type="http://schemas.openxmlformats.org/officeDocument/2006/relationships/image" Target="../media/image1.emf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tags" Target="../tags/tag104.xml"/><Relationship Id="rId46" Type="http://schemas.openxmlformats.org/officeDocument/2006/relationships/oleObject" Target="../embeddings/oleObject7.bin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tags" Target="../tags/tag95.xml"/><Relationship Id="rId41" Type="http://schemas.openxmlformats.org/officeDocument/2006/relationships/tags" Target="../tags/tag107.xml"/><Relationship Id="rId1" Type="http://schemas.openxmlformats.org/officeDocument/2006/relationships/vmlDrawing" Target="../drawings/vmlDrawing7.v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37" Type="http://schemas.openxmlformats.org/officeDocument/2006/relationships/tags" Target="../tags/tag103.xml"/><Relationship Id="rId40" Type="http://schemas.openxmlformats.org/officeDocument/2006/relationships/tags" Target="../tags/tag106.xml"/><Relationship Id="rId45" Type="http://schemas.openxmlformats.org/officeDocument/2006/relationships/slideLayout" Target="../slideLayouts/slideLayout9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tags" Target="../tags/tag102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tags" Target="../tags/tag97.xml"/><Relationship Id="rId44" Type="http://schemas.openxmlformats.org/officeDocument/2006/relationships/tags" Target="../tags/tag110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tags" Target="../tags/tag101.xml"/><Relationship Id="rId43" Type="http://schemas.openxmlformats.org/officeDocument/2006/relationships/tags" Target="../tags/tag109.xml"/><Relationship Id="rId48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tags" Target="../tags/tag135.xml"/><Relationship Id="rId39" Type="http://schemas.openxmlformats.org/officeDocument/2006/relationships/tags" Target="../tags/tag148.xml"/><Relationship Id="rId21" Type="http://schemas.openxmlformats.org/officeDocument/2006/relationships/tags" Target="../tags/tag130.xml"/><Relationship Id="rId34" Type="http://schemas.openxmlformats.org/officeDocument/2006/relationships/tags" Target="../tags/tag143.xml"/><Relationship Id="rId42" Type="http://schemas.openxmlformats.org/officeDocument/2006/relationships/tags" Target="../tags/tag151.xml"/><Relationship Id="rId47" Type="http://schemas.openxmlformats.org/officeDocument/2006/relationships/tags" Target="../tags/tag156.xml"/><Relationship Id="rId50" Type="http://schemas.openxmlformats.org/officeDocument/2006/relationships/tags" Target="../tags/tag159.xml"/><Relationship Id="rId55" Type="http://schemas.openxmlformats.org/officeDocument/2006/relationships/tags" Target="../tags/tag164.xml"/><Relationship Id="rId63" Type="http://schemas.openxmlformats.org/officeDocument/2006/relationships/tags" Target="../tags/tag172.xml"/><Relationship Id="rId68" Type="http://schemas.openxmlformats.org/officeDocument/2006/relationships/image" Target="../media/image6.emf"/><Relationship Id="rId7" Type="http://schemas.openxmlformats.org/officeDocument/2006/relationships/tags" Target="../tags/tag116.xml"/><Relationship Id="rId71" Type="http://schemas.openxmlformats.org/officeDocument/2006/relationships/chart" Target="../charts/chart8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9" Type="http://schemas.openxmlformats.org/officeDocument/2006/relationships/tags" Target="../tags/tag138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32" Type="http://schemas.openxmlformats.org/officeDocument/2006/relationships/tags" Target="../tags/tag141.xml"/><Relationship Id="rId37" Type="http://schemas.openxmlformats.org/officeDocument/2006/relationships/tags" Target="../tags/tag146.xml"/><Relationship Id="rId40" Type="http://schemas.openxmlformats.org/officeDocument/2006/relationships/tags" Target="../tags/tag149.xml"/><Relationship Id="rId45" Type="http://schemas.openxmlformats.org/officeDocument/2006/relationships/tags" Target="../tags/tag154.xml"/><Relationship Id="rId53" Type="http://schemas.openxmlformats.org/officeDocument/2006/relationships/tags" Target="../tags/tag162.xml"/><Relationship Id="rId58" Type="http://schemas.openxmlformats.org/officeDocument/2006/relationships/tags" Target="../tags/tag167.xml"/><Relationship Id="rId66" Type="http://schemas.openxmlformats.org/officeDocument/2006/relationships/slideLayout" Target="../slideLayouts/slideLayout10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tags" Target="../tags/tag137.xml"/><Relationship Id="rId36" Type="http://schemas.openxmlformats.org/officeDocument/2006/relationships/tags" Target="../tags/tag145.xml"/><Relationship Id="rId49" Type="http://schemas.openxmlformats.org/officeDocument/2006/relationships/tags" Target="../tags/tag158.xml"/><Relationship Id="rId57" Type="http://schemas.openxmlformats.org/officeDocument/2006/relationships/tags" Target="../tags/tag166.xml"/><Relationship Id="rId61" Type="http://schemas.openxmlformats.org/officeDocument/2006/relationships/tags" Target="../tags/tag170.xml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tags" Target="../tags/tag140.xml"/><Relationship Id="rId44" Type="http://schemas.openxmlformats.org/officeDocument/2006/relationships/tags" Target="../tags/tag153.xml"/><Relationship Id="rId52" Type="http://schemas.openxmlformats.org/officeDocument/2006/relationships/tags" Target="../tags/tag161.xml"/><Relationship Id="rId60" Type="http://schemas.openxmlformats.org/officeDocument/2006/relationships/tags" Target="../tags/tag169.xml"/><Relationship Id="rId65" Type="http://schemas.openxmlformats.org/officeDocument/2006/relationships/tags" Target="../tags/tag174.xml"/><Relationship Id="rId73" Type="http://schemas.openxmlformats.org/officeDocument/2006/relationships/chart" Target="../charts/chart10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tags" Target="../tags/tag136.xml"/><Relationship Id="rId30" Type="http://schemas.openxmlformats.org/officeDocument/2006/relationships/tags" Target="../tags/tag139.xml"/><Relationship Id="rId35" Type="http://schemas.openxmlformats.org/officeDocument/2006/relationships/tags" Target="../tags/tag144.xml"/><Relationship Id="rId43" Type="http://schemas.openxmlformats.org/officeDocument/2006/relationships/tags" Target="../tags/tag152.xml"/><Relationship Id="rId48" Type="http://schemas.openxmlformats.org/officeDocument/2006/relationships/tags" Target="../tags/tag157.xml"/><Relationship Id="rId56" Type="http://schemas.openxmlformats.org/officeDocument/2006/relationships/tags" Target="../tags/tag165.xml"/><Relationship Id="rId64" Type="http://schemas.openxmlformats.org/officeDocument/2006/relationships/tags" Target="../tags/tag173.xml"/><Relationship Id="rId69" Type="http://schemas.openxmlformats.org/officeDocument/2006/relationships/image" Target="../media/image16.png"/><Relationship Id="rId8" Type="http://schemas.openxmlformats.org/officeDocument/2006/relationships/tags" Target="../tags/tag117.xml"/><Relationship Id="rId51" Type="http://schemas.openxmlformats.org/officeDocument/2006/relationships/tags" Target="../tags/tag160.xml"/><Relationship Id="rId72" Type="http://schemas.openxmlformats.org/officeDocument/2006/relationships/chart" Target="../charts/chart9.xml"/><Relationship Id="rId3" Type="http://schemas.openxmlformats.org/officeDocument/2006/relationships/tags" Target="../tags/tag112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33" Type="http://schemas.openxmlformats.org/officeDocument/2006/relationships/tags" Target="../tags/tag142.xml"/><Relationship Id="rId38" Type="http://schemas.openxmlformats.org/officeDocument/2006/relationships/tags" Target="../tags/tag147.xml"/><Relationship Id="rId46" Type="http://schemas.openxmlformats.org/officeDocument/2006/relationships/tags" Target="../tags/tag155.xml"/><Relationship Id="rId59" Type="http://schemas.openxmlformats.org/officeDocument/2006/relationships/tags" Target="../tags/tag168.xml"/><Relationship Id="rId67" Type="http://schemas.openxmlformats.org/officeDocument/2006/relationships/oleObject" Target="../embeddings/oleObject8.bin"/><Relationship Id="rId20" Type="http://schemas.openxmlformats.org/officeDocument/2006/relationships/tags" Target="../tags/tag129.xml"/><Relationship Id="rId41" Type="http://schemas.openxmlformats.org/officeDocument/2006/relationships/tags" Target="../tags/tag150.xml"/><Relationship Id="rId54" Type="http://schemas.openxmlformats.org/officeDocument/2006/relationships/tags" Target="../tags/tag163.xml"/><Relationship Id="rId62" Type="http://schemas.openxmlformats.org/officeDocument/2006/relationships/tags" Target="../tags/tag171.xml"/><Relationship Id="rId70" Type="http://schemas.openxmlformats.org/officeDocument/2006/relationships/chart" Target="../charts/chart7.xml"/><Relationship Id="rId1" Type="http://schemas.openxmlformats.org/officeDocument/2006/relationships/vmlDrawing" Target="../drawings/vmlDrawing8.vml"/><Relationship Id="rId6" Type="http://schemas.openxmlformats.org/officeDocument/2006/relationships/tags" Target="../tags/tag11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9" Type="http://schemas.openxmlformats.org/officeDocument/2006/relationships/tags" Target="../tags/tag212.xml"/><Relationship Id="rId21" Type="http://schemas.openxmlformats.org/officeDocument/2006/relationships/tags" Target="../tags/tag194.xml"/><Relationship Id="rId34" Type="http://schemas.openxmlformats.org/officeDocument/2006/relationships/tags" Target="../tags/tag207.xml"/><Relationship Id="rId42" Type="http://schemas.openxmlformats.org/officeDocument/2006/relationships/tags" Target="../tags/tag215.xml"/><Relationship Id="rId47" Type="http://schemas.openxmlformats.org/officeDocument/2006/relationships/tags" Target="../tags/tag220.xml"/><Relationship Id="rId50" Type="http://schemas.openxmlformats.org/officeDocument/2006/relationships/tags" Target="../tags/tag223.xml"/><Relationship Id="rId55" Type="http://schemas.openxmlformats.org/officeDocument/2006/relationships/tags" Target="../tags/tag228.xml"/><Relationship Id="rId63" Type="http://schemas.openxmlformats.org/officeDocument/2006/relationships/tags" Target="../tags/tag236.xml"/><Relationship Id="rId68" Type="http://schemas.openxmlformats.org/officeDocument/2006/relationships/tags" Target="../tags/tag241.xml"/><Relationship Id="rId7" Type="http://schemas.openxmlformats.org/officeDocument/2006/relationships/tags" Target="../tags/tag180.xml"/><Relationship Id="rId71" Type="http://schemas.openxmlformats.org/officeDocument/2006/relationships/oleObject" Target="../embeddings/oleObject9.bin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9" Type="http://schemas.openxmlformats.org/officeDocument/2006/relationships/tags" Target="../tags/tag202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tags" Target="../tags/tag205.xml"/><Relationship Id="rId37" Type="http://schemas.openxmlformats.org/officeDocument/2006/relationships/tags" Target="../tags/tag210.xml"/><Relationship Id="rId40" Type="http://schemas.openxmlformats.org/officeDocument/2006/relationships/tags" Target="../tags/tag213.xml"/><Relationship Id="rId45" Type="http://schemas.openxmlformats.org/officeDocument/2006/relationships/tags" Target="../tags/tag218.xml"/><Relationship Id="rId53" Type="http://schemas.openxmlformats.org/officeDocument/2006/relationships/tags" Target="../tags/tag226.xml"/><Relationship Id="rId58" Type="http://schemas.openxmlformats.org/officeDocument/2006/relationships/tags" Target="../tags/tag231.xml"/><Relationship Id="rId66" Type="http://schemas.openxmlformats.org/officeDocument/2006/relationships/tags" Target="../tags/tag239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tags" Target="../tags/tag209.xml"/><Relationship Id="rId49" Type="http://schemas.openxmlformats.org/officeDocument/2006/relationships/tags" Target="../tags/tag222.xml"/><Relationship Id="rId57" Type="http://schemas.openxmlformats.org/officeDocument/2006/relationships/tags" Target="../tags/tag230.xml"/><Relationship Id="rId61" Type="http://schemas.openxmlformats.org/officeDocument/2006/relationships/tags" Target="../tags/tag234.xml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tags" Target="../tags/tag204.xml"/><Relationship Id="rId44" Type="http://schemas.openxmlformats.org/officeDocument/2006/relationships/tags" Target="../tags/tag217.xml"/><Relationship Id="rId52" Type="http://schemas.openxmlformats.org/officeDocument/2006/relationships/tags" Target="../tags/tag225.xml"/><Relationship Id="rId60" Type="http://schemas.openxmlformats.org/officeDocument/2006/relationships/tags" Target="../tags/tag233.xml"/><Relationship Id="rId65" Type="http://schemas.openxmlformats.org/officeDocument/2006/relationships/tags" Target="../tags/tag238.xml"/><Relationship Id="rId73" Type="http://schemas.openxmlformats.org/officeDocument/2006/relationships/chart" Target="../charts/chart11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tags" Target="../tags/tag203.xml"/><Relationship Id="rId35" Type="http://schemas.openxmlformats.org/officeDocument/2006/relationships/tags" Target="../tags/tag208.xml"/><Relationship Id="rId43" Type="http://schemas.openxmlformats.org/officeDocument/2006/relationships/tags" Target="../tags/tag216.xml"/><Relationship Id="rId48" Type="http://schemas.openxmlformats.org/officeDocument/2006/relationships/tags" Target="../tags/tag221.xml"/><Relationship Id="rId56" Type="http://schemas.openxmlformats.org/officeDocument/2006/relationships/tags" Target="../tags/tag229.xml"/><Relationship Id="rId64" Type="http://schemas.openxmlformats.org/officeDocument/2006/relationships/tags" Target="../tags/tag237.xml"/><Relationship Id="rId69" Type="http://schemas.openxmlformats.org/officeDocument/2006/relationships/tags" Target="../tags/tag242.xml"/><Relationship Id="rId8" Type="http://schemas.openxmlformats.org/officeDocument/2006/relationships/tags" Target="../tags/tag181.xml"/><Relationship Id="rId51" Type="http://schemas.openxmlformats.org/officeDocument/2006/relationships/tags" Target="../tags/tag224.xml"/><Relationship Id="rId72" Type="http://schemas.openxmlformats.org/officeDocument/2006/relationships/image" Target="../media/image12.emf"/><Relationship Id="rId3" Type="http://schemas.openxmlformats.org/officeDocument/2006/relationships/tags" Target="../tags/tag176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tags" Target="../tags/tag206.xml"/><Relationship Id="rId38" Type="http://schemas.openxmlformats.org/officeDocument/2006/relationships/tags" Target="../tags/tag211.xml"/><Relationship Id="rId46" Type="http://schemas.openxmlformats.org/officeDocument/2006/relationships/tags" Target="../tags/tag219.xml"/><Relationship Id="rId59" Type="http://schemas.openxmlformats.org/officeDocument/2006/relationships/tags" Target="../tags/tag232.xml"/><Relationship Id="rId67" Type="http://schemas.openxmlformats.org/officeDocument/2006/relationships/tags" Target="../tags/tag240.xml"/><Relationship Id="rId20" Type="http://schemas.openxmlformats.org/officeDocument/2006/relationships/tags" Target="../tags/tag193.xml"/><Relationship Id="rId41" Type="http://schemas.openxmlformats.org/officeDocument/2006/relationships/tags" Target="../tags/tag214.xml"/><Relationship Id="rId54" Type="http://schemas.openxmlformats.org/officeDocument/2006/relationships/tags" Target="../tags/tag227.xml"/><Relationship Id="rId62" Type="http://schemas.openxmlformats.org/officeDocument/2006/relationships/tags" Target="../tags/tag235.xml"/><Relationship Id="rId70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tags" Target="../tags/tag1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7" Type="http://schemas.openxmlformats.org/officeDocument/2006/relationships/image" Target="../media/image17.png"/><Relationship Id="rId2" Type="http://schemas.openxmlformats.org/officeDocument/2006/relationships/tags" Target="../tags/tag24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06BC9BC3-43BA-41F4-8E3B-2FC92988CA2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55535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Слайд think-cell" r:id="rId4" imgW="488" imgH="486" progId="TCLayout.ActiveDocument.1">
                  <p:embed/>
                </p:oleObj>
              </mc:Choice>
              <mc:Fallback>
                <p:oleObj name="Слайд think-cell" r:id="rId4" imgW="488" imgH="48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xmlns="" id="{06BC9BC3-43BA-41F4-8E3B-2FC92988CA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" name="Title 2"/>
          <p:cNvSpPr txBox="1">
            <a:spLocks noGrp="1"/>
          </p:cNvSpPr>
          <p:nvPr>
            <p:ph type="ctrTitle"/>
          </p:nvPr>
        </p:nvSpPr>
        <p:spPr>
          <a:xfrm>
            <a:off x="900112" y="4307647"/>
            <a:ext cx="4807962" cy="1325565"/>
          </a:xfrm>
          <a:prstGeom prst="rect">
            <a:avLst/>
          </a:prstGeom>
        </p:spPr>
        <p:txBody>
          <a:bodyPr/>
          <a:lstStyle>
            <a:lvl1pPr>
              <a:defRPr sz="3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lang="ru-RU" dirty="0"/>
              <a:t>Команда Екатеринбурга</a:t>
            </a:r>
            <a:endParaRPr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7FAFBF22-0F41-4970-983F-21FA42A06BB6}"/>
              </a:ext>
            </a:extLst>
          </p:cNvPr>
          <p:cNvSpPr txBox="1">
            <a:spLocks/>
          </p:cNvSpPr>
          <p:nvPr/>
        </p:nvSpPr>
        <p:spPr>
          <a:xfrm>
            <a:off x="814386" y="1312479"/>
            <a:ext cx="5472114" cy="1325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 fontScale="92500" lnSpcReduction="1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solidFill>
                  <a:srgbClr val="FFFFFF"/>
                </a:solidFill>
                <a:uFillTx/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hangingPunct="1"/>
            <a:r>
              <a:rPr lang="ru-RU" dirty="0"/>
              <a:t>Екатеринбург</a:t>
            </a:r>
            <a:r>
              <a:rPr lang="en-US" dirty="0"/>
              <a:t> </a:t>
            </a:r>
            <a:r>
              <a:rPr lang="ru-RU" dirty="0"/>
              <a:t>лучший город для жизни и бизнеса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1533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Слайд think-cell" r:id="rId69" imgW="378" imgH="379" progId="TCLayout.ActiveDocument.1">
                  <p:embed/>
                </p:oleObj>
              </mc:Choice>
              <mc:Fallback>
                <p:oleObj name="Слайд think-cell" r:id="rId69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u="none" strike="noStrike" cap="none" spc="0" normalizeH="0">
              <a:ln>
                <a:noFill/>
              </a:ln>
              <a:solidFill>
                <a:srgbClr val="000000"/>
              </a:solidFill>
              <a:effectLst/>
              <a:uFillTx/>
              <a:latin typeface="Raleway"/>
              <a:sym typeface="Raleway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>
            <p:custDataLst>
              <p:tags r:id="rId4"/>
            </p:custDataLst>
          </p:nvPr>
        </p:nvCxnSpPr>
        <p:spPr bwMode="auto">
          <a:xfrm>
            <a:off x="1292225" y="5649913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0" name="Прямая соединительная линия 279"/>
          <p:cNvCxnSpPr/>
          <p:nvPr>
            <p:custDataLst>
              <p:tags r:id="rId5"/>
            </p:custDataLst>
          </p:nvPr>
        </p:nvCxnSpPr>
        <p:spPr bwMode="auto">
          <a:xfrm>
            <a:off x="1292225" y="2435225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9" name="Прямая соединительная линия 278"/>
          <p:cNvCxnSpPr/>
          <p:nvPr>
            <p:custDataLst>
              <p:tags r:id="rId6"/>
            </p:custDataLst>
          </p:nvPr>
        </p:nvCxnSpPr>
        <p:spPr bwMode="auto">
          <a:xfrm>
            <a:off x="1292225" y="2678113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6" name="Прямая соединительная линия 275"/>
          <p:cNvCxnSpPr/>
          <p:nvPr>
            <p:custDataLst>
              <p:tags r:id="rId7"/>
            </p:custDataLst>
          </p:nvPr>
        </p:nvCxnSpPr>
        <p:spPr bwMode="auto">
          <a:xfrm>
            <a:off x="1292225" y="3402013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3" name="Прямая соединительная линия 272"/>
          <p:cNvCxnSpPr/>
          <p:nvPr>
            <p:custDataLst>
              <p:tags r:id="rId8"/>
            </p:custDataLst>
          </p:nvPr>
        </p:nvCxnSpPr>
        <p:spPr bwMode="auto">
          <a:xfrm>
            <a:off x="1292225" y="4127500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7" name="Прямая соединительная линия 276"/>
          <p:cNvCxnSpPr/>
          <p:nvPr>
            <p:custDataLst>
              <p:tags r:id="rId9"/>
            </p:custDataLst>
          </p:nvPr>
        </p:nvCxnSpPr>
        <p:spPr bwMode="auto">
          <a:xfrm>
            <a:off x="1292225" y="3160713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5" name="Прямая соединительная линия 274"/>
          <p:cNvCxnSpPr/>
          <p:nvPr>
            <p:custDataLst>
              <p:tags r:id="rId10"/>
            </p:custDataLst>
          </p:nvPr>
        </p:nvCxnSpPr>
        <p:spPr bwMode="auto">
          <a:xfrm>
            <a:off x="1292225" y="3643313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9" name="Прямая соединительная линия 268"/>
          <p:cNvCxnSpPr/>
          <p:nvPr>
            <p:custDataLst>
              <p:tags r:id="rId11"/>
            </p:custDataLst>
          </p:nvPr>
        </p:nvCxnSpPr>
        <p:spPr bwMode="auto">
          <a:xfrm>
            <a:off x="1292225" y="5092700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4" name="Прямая соединительная линия 273"/>
          <p:cNvCxnSpPr/>
          <p:nvPr>
            <p:custDataLst>
              <p:tags r:id="rId12"/>
            </p:custDataLst>
          </p:nvPr>
        </p:nvCxnSpPr>
        <p:spPr bwMode="auto">
          <a:xfrm>
            <a:off x="1292225" y="3884613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8" name="Прямая соединительная линия 267"/>
          <p:cNvCxnSpPr/>
          <p:nvPr>
            <p:custDataLst>
              <p:tags r:id="rId13"/>
            </p:custDataLst>
          </p:nvPr>
        </p:nvCxnSpPr>
        <p:spPr bwMode="auto">
          <a:xfrm>
            <a:off x="1292225" y="5891213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0" name="Прямая соединительная линия 269"/>
          <p:cNvCxnSpPr/>
          <p:nvPr>
            <p:custDataLst>
              <p:tags r:id="rId14"/>
            </p:custDataLst>
          </p:nvPr>
        </p:nvCxnSpPr>
        <p:spPr bwMode="auto">
          <a:xfrm>
            <a:off x="1292225" y="4851400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2" name="Прямая соединительная линия 271"/>
          <p:cNvCxnSpPr/>
          <p:nvPr>
            <p:custDataLst>
              <p:tags r:id="rId15"/>
            </p:custDataLst>
          </p:nvPr>
        </p:nvCxnSpPr>
        <p:spPr bwMode="auto">
          <a:xfrm>
            <a:off x="1292225" y="4368800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1" name="Прямая соединительная линия 270"/>
          <p:cNvCxnSpPr/>
          <p:nvPr>
            <p:custDataLst>
              <p:tags r:id="rId16"/>
            </p:custDataLst>
          </p:nvPr>
        </p:nvCxnSpPr>
        <p:spPr bwMode="auto">
          <a:xfrm>
            <a:off x="1292225" y="4610100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8" name="Прямая соединительная линия 277"/>
          <p:cNvCxnSpPr/>
          <p:nvPr>
            <p:custDataLst>
              <p:tags r:id="rId17"/>
            </p:custDataLst>
          </p:nvPr>
        </p:nvCxnSpPr>
        <p:spPr bwMode="auto">
          <a:xfrm>
            <a:off x="1292225" y="2919413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Прямая соединительная линия 4"/>
          <p:cNvCxnSpPr/>
          <p:nvPr>
            <p:custDataLst>
              <p:tags r:id="rId18"/>
            </p:custDataLst>
          </p:nvPr>
        </p:nvCxnSpPr>
        <p:spPr bwMode="auto">
          <a:xfrm>
            <a:off x="1292225" y="5335588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1" name="Прямая соединительная линия 280"/>
          <p:cNvCxnSpPr/>
          <p:nvPr>
            <p:custDataLst>
              <p:tags r:id="rId19"/>
            </p:custDataLst>
          </p:nvPr>
        </p:nvCxnSpPr>
        <p:spPr bwMode="auto">
          <a:xfrm>
            <a:off x="1292225" y="2193925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2" name="Прямая соединительная линия 281"/>
          <p:cNvCxnSpPr/>
          <p:nvPr>
            <p:custDataLst>
              <p:tags r:id="rId20"/>
            </p:custDataLst>
          </p:nvPr>
        </p:nvCxnSpPr>
        <p:spPr bwMode="auto">
          <a:xfrm>
            <a:off x="1292225" y="1952625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74" name="Chart 3"/>
          <p:cNvGraphicFramePr/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569836807"/>
              </p:ext>
            </p:extLst>
          </p:nvPr>
        </p:nvGraphicFramePr>
        <p:xfrm>
          <a:off x="1268413" y="1870075"/>
          <a:ext cx="7972425" cy="4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1"/>
          </a:graphicData>
        </a:graphic>
      </p:graphicFrame>
      <p:sp>
        <p:nvSpPr>
          <p:cNvPr id="71" name="Уровень текста 1…"/>
          <p:cNvSpPr txBox="1"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33413" y="5245100"/>
            <a:ext cx="5413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A5D5126-24C0-411B-A8EE-D69834E19A4E}" type="datetime'''''''''''''''1''''4.''''0''''''00''''''''''''''''''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14.000</a:t>
            </a:fld>
            <a:endParaRPr lang="en-US" sz="1400"/>
          </a:p>
        </p:txBody>
      </p:sp>
      <p:sp>
        <p:nvSpPr>
          <p:cNvPr id="216" name="Уровень текста 1…"/>
          <p:cNvSpPr txBox="1"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33413" y="4519613"/>
            <a:ext cx="5413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BA4B6F6-C98A-4015-A594-7B2B1438AAC1}" type="datetime'''''''''''2''''''''''''''''''''''0.''''''''0''''0''''0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20.000</a:t>
            </a:fld>
            <a:endParaRPr lang="en-US" sz="1400"/>
          </a:p>
        </p:txBody>
      </p:sp>
      <p:sp>
        <p:nvSpPr>
          <p:cNvPr id="75" name="Уровень текста 1…"/>
          <p:cNvSpPr txBox="1"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731838" y="5559425"/>
            <a:ext cx="44291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27B0C31B-3DAF-44E1-A562-BC5DCB7C019D}" type="datetime'''''2''.''''''''''''''''''''''''''0''''''''''''00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2.000</a:t>
            </a:fld>
            <a:endParaRPr lang="en-US" sz="1400"/>
          </a:p>
        </p:txBody>
      </p:sp>
      <p:sp>
        <p:nvSpPr>
          <p:cNvPr id="214" name="Уровень текста 1…"/>
          <p:cNvSpPr txBox="1"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33413" y="5002213"/>
            <a:ext cx="5413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06EB467-C99B-4D03-9858-9235319A193E}" type="datetime'1''6''''''''''.0''''''00''''''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16.000</a:t>
            </a:fld>
            <a:endParaRPr lang="en-US" sz="1400"/>
          </a:p>
        </p:txBody>
      </p:sp>
      <p:sp>
        <p:nvSpPr>
          <p:cNvPr id="224" name="Уровень текста 1…"/>
          <p:cNvSpPr txBox="1"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33413" y="2587625"/>
            <a:ext cx="5413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5D15ECF-D553-492A-9891-044EDA682D8B}" type="datetime'''3''''''''''''''''''''''6''''''''''.00''0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36.000</a:t>
            </a:fld>
            <a:endParaRPr lang="en-US" sz="1400"/>
          </a:p>
        </p:txBody>
      </p:sp>
      <p:sp>
        <p:nvSpPr>
          <p:cNvPr id="223" name="Уровень текста 1…"/>
          <p:cNvSpPr txBox="1"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633413" y="2828925"/>
            <a:ext cx="5413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0CBDDDC-7BB3-43ED-A6CE-FFD632D7D657}" type="datetime'3''''''''''''''''''4''''''''''.''''''''''''00''''''0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34.000</a:t>
            </a:fld>
            <a:endParaRPr lang="en-US" sz="1400"/>
          </a:p>
        </p:txBody>
      </p:sp>
      <p:sp>
        <p:nvSpPr>
          <p:cNvPr id="221" name="Уровень текста 1…"/>
          <p:cNvSpPr txBox="1"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33413" y="3311525"/>
            <a:ext cx="5413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BC77952-F5CD-4EA9-8016-CD0003725787}" type="datetime'''''''''3''''''0''.''''''''''0''''''0''0''''''''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30.000</a:t>
            </a:fld>
            <a:endParaRPr lang="en-US" sz="1400"/>
          </a:p>
        </p:txBody>
      </p:sp>
      <p:sp>
        <p:nvSpPr>
          <p:cNvPr id="226" name="Уровень текста 1…"/>
          <p:cNvSpPr txBox="1"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33413" y="2103438"/>
            <a:ext cx="5413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B4E6F18-5183-4B10-9FB0-38041587029D}" type="datetime'''4''0''''''.''''''''''''''''''0''0''''0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40.000</a:t>
            </a:fld>
            <a:endParaRPr lang="en-US" sz="1400"/>
          </a:p>
        </p:txBody>
      </p:sp>
      <p:sp>
        <p:nvSpPr>
          <p:cNvPr id="218" name="Уровень текста 1…"/>
          <p:cNvSpPr txBox="1"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33413" y="4037013"/>
            <a:ext cx="5413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2DF99ABE-4FBB-4710-AE4F-6C78AE9FF8BD}" type="datetime'2''4''''.''''''''''''''''''''''''''0''''''''''00''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24.000</a:t>
            </a:fld>
            <a:endParaRPr lang="en-US" sz="1400"/>
          </a:p>
        </p:txBody>
      </p:sp>
      <p:sp>
        <p:nvSpPr>
          <p:cNvPr id="219" name="Уровень текста 1…"/>
          <p:cNvSpPr txBox="1"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633413" y="3794125"/>
            <a:ext cx="5413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C45FD96-36EC-49B4-8134-7DBEFCB021B6}" type="datetime'26''''''.''0''''''''''''''''''''''''''''''00''''''''''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26.000</a:t>
            </a:fld>
            <a:endParaRPr lang="en-US" sz="1400"/>
          </a:p>
        </p:txBody>
      </p:sp>
      <p:sp>
        <p:nvSpPr>
          <p:cNvPr id="220" name="Уровень текста 1…"/>
          <p:cNvSpPr txBox="1"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633413" y="3552825"/>
            <a:ext cx="5413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AAC84B7-756C-42FD-ABA0-F33B31F0AFC8}" type="datetime'2''''''''8.''''''0''''''''''''''0''''''''''''0''''''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28.000</a:t>
            </a:fld>
            <a:endParaRPr lang="en-US" sz="1400"/>
          </a:p>
        </p:txBody>
      </p:sp>
      <p:sp>
        <p:nvSpPr>
          <p:cNvPr id="222" name="Уровень текста 1…"/>
          <p:cNvSpPr txBox="1"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633413" y="3070225"/>
            <a:ext cx="5413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CE33C6E2-9B50-42A5-A7A8-8FAB89D75B88}" type="datetime'''''''''''3''''''''''2''.''''''''''''''0''''''''0''''''''0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32.000</a:t>
            </a:fld>
            <a:endParaRPr lang="en-US" sz="1400"/>
          </a:p>
        </p:txBody>
      </p:sp>
      <p:sp>
        <p:nvSpPr>
          <p:cNvPr id="227" name="Уровень текста 1…"/>
          <p:cNvSpPr txBox="1"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633413" y="1862138"/>
            <a:ext cx="5413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3CF2A2E-9200-4E89-A2E7-E6615C4297DF}" type="datetime'''''4''''''''''2''''''''''.''''''''''''''''''0''''00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42.000</a:t>
            </a:fld>
            <a:endParaRPr lang="en-US" sz="1400"/>
          </a:p>
        </p:txBody>
      </p:sp>
      <p:sp>
        <p:nvSpPr>
          <p:cNvPr id="225" name="Уровень текста 1…"/>
          <p:cNvSpPr txBox="1"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633413" y="2344738"/>
            <a:ext cx="5413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76AF9CA-A0E2-410C-9134-3C70C3CA47EE}" type="datetime'''''3''8''''''''''''''.0''''''''''''''''0''''''''''0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38.000</a:t>
            </a:fld>
            <a:endParaRPr lang="en-US" sz="1400"/>
          </a:p>
        </p:txBody>
      </p:sp>
      <p:sp>
        <p:nvSpPr>
          <p:cNvPr id="215" name="Уровень текста 1…"/>
          <p:cNvSpPr txBox="1"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633413" y="4760913"/>
            <a:ext cx="5413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C9C1BD3-927C-4F02-BA38-21CD3ACFA97D}" type="datetime'''''''1''''''8''''''''.''''''00''''0''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18.000</a:t>
            </a:fld>
            <a:endParaRPr lang="en-US" sz="1400"/>
          </a:p>
        </p:txBody>
      </p:sp>
      <p:sp>
        <p:nvSpPr>
          <p:cNvPr id="206" name="Уровень текста 1…"/>
          <p:cNvSpPr txBox="1"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1076325" y="5800725"/>
            <a:ext cx="98425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708FA23-ED31-4B53-A384-FE60EF47B8BE}" type="datetime'''''''''''''''0''''''''''''''''''''''''''''''''''''''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400"/>
          </a:p>
        </p:txBody>
      </p:sp>
      <p:sp>
        <p:nvSpPr>
          <p:cNvPr id="217" name="Уровень текста 1…"/>
          <p:cNvSpPr txBox="1"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633413" y="4278313"/>
            <a:ext cx="5413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48D319C-0705-42F0-89E0-6A4C077F7AF4}" type="datetime'2''''''2''''.''''0''''''''''''0''''''''''''''0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22.000</a:t>
            </a:fld>
            <a:endParaRPr lang="en-US" sz="1400"/>
          </a:p>
        </p:txBody>
      </p:sp>
      <p:sp useBgFill="1">
        <p:nvSpPr>
          <p:cNvPr id="4" name="Полилиния 3"/>
          <p:cNvSpPr/>
          <p:nvPr>
            <p:custDataLst>
              <p:tags r:id="rId39"/>
            </p:custDataLst>
          </p:nvPr>
        </p:nvSpPr>
        <p:spPr bwMode="auto">
          <a:xfrm>
            <a:off x="1289050" y="5524500"/>
            <a:ext cx="7924801" cy="79376"/>
          </a:xfrm>
          <a:custGeom>
            <a:avLst/>
            <a:gdLst/>
            <a:ahLst/>
            <a:cxnLst/>
            <a:rect l="0" t="0" r="0" b="0"/>
            <a:pathLst>
              <a:path w="79248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7924800" y="79375"/>
                </a:lnTo>
                <a:lnTo>
                  <a:pt x="7842250" y="57150"/>
                </a:lnTo>
                <a:lnTo>
                  <a:pt x="7759700" y="79375"/>
                </a:lnTo>
                <a:lnTo>
                  <a:pt x="7677150" y="57150"/>
                </a:lnTo>
                <a:lnTo>
                  <a:pt x="7594600" y="79375"/>
                </a:lnTo>
                <a:lnTo>
                  <a:pt x="7512050" y="57150"/>
                </a:lnTo>
                <a:lnTo>
                  <a:pt x="7429500" y="79375"/>
                </a:lnTo>
                <a:lnTo>
                  <a:pt x="7346950" y="57150"/>
                </a:lnTo>
                <a:lnTo>
                  <a:pt x="7264400" y="79375"/>
                </a:lnTo>
                <a:lnTo>
                  <a:pt x="7181850" y="57150"/>
                </a:lnTo>
                <a:lnTo>
                  <a:pt x="7099300" y="79375"/>
                </a:lnTo>
                <a:lnTo>
                  <a:pt x="7016750" y="57150"/>
                </a:lnTo>
                <a:lnTo>
                  <a:pt x="6934200" y="79375"/>
                </a:lnTo>
                <a:lnTo>
                  <a:pt x="6851650" y="57150"/>
                </a:lnTo>
                <a:lnTo>
                  <a:pt x="6769100" y="79375"/>
                </a:lnTo>
                <a:lnTo>
                  <a:pt x="6686550" y="57150"/>
                </a:lnTo>
                <a:lnTo>
                  <a:pt x="6604000" y="79375"/>
                </a:lnTo>
                <a:lnTo>
                  <a:pt x="6521450" y="57150"/>
                </a:lnTo>
                <a:lnTo>
                  <a:pt x="6438900" y="79375"/>
                </a:lnTo>
                <a:lnTo>
                  <a:pt x="6356350" y="57150"/>
                </a:lnTo>
                <a:lnTo>
                  <a:pt x="6273800" y="79375"/>
                </a:lnTo>
                <a:lnTo>
                  <a:pt x="6191250" y="57150"/>
                </a:lnTo>
                <a:lnTo>
                  <a:pt x="6108700" y="79375"/>
                </a:lnTo>
                <a:lnTo>
                  <a:pt x="6026150" y="57150"/>
                </a:lnTo>
                <a:lnTo>
                  <a:pt x="5943600" y="79375"/>
                </a:lnTo>
                <a:lnTo>
                  <a:pt x="5861050" y="57150"/>
                </a:lnTo>
                <a:lnTo>
                  <a:pt x="5778500" y="79375"/>
                </a:lnTo>
                <a:lnTo>
                  <a:pt x="5695950" y="57150"/>
                </a:lnTo>
                <a:lnTo>
                  <a:pt x="5613400" y="79375"/>
                </a:lnTo>
                <a:lnTo>
                  <a:pt x="5530850" y="57150"/>
                </a:lnTo>
                <a:lnTo>
                  <a:pt x="5448300" y="79375"/>
                </a:lnTo>
                <a:lnTo>
                  <a:pt x="5365750" y="57150"/>
                </a:lnTo>
                <a:lnTo>
                  <a:pt x="5283200" y="79375"/>
                </a:lnTo>
                <a:lnTo>
                  <a:pt x="5200650" y="57150"/>
                </a:lnTo>
                <a:lnTo>
                  <a:pt x="5118100" y="79375"/>
                </a:lnTo>
                <a:lnTo>
                  <a:pt x="5035550" y="57150"/>
                </a:lnTo>
                <a:lnTo>
                  <a:pt x="4953000" y="79375"/>
                </a:lnTo>
                <a:lnTo>
                  <a:pt x="4870450" y="57150"/>
                </a:lnTo>
                <a:lnTo>
                  <a:pt x="4787900" y="79375"/>
                </a:lnTo>
                <a:lnTo>
                  <a:pt x="4705350" y="57150"/>
                </a:lnTo>
                <a:lnTo>
                  <a:pt x="4622800" y="79375"/>
                </a:lnTo>
                <a:lnTo>
                  <a:pt x="4540250" y="57150"/>
                </a:lnTo>
                <a:lnTo>
                  <a:pt x="4457700" y="79375"/>
                </a:lnTo>
                <a:lnTo>
                  <a:pt x="4375150" y="57150"/>
                </a:lnTo>
                <a:lnTo>
                  <a:pt x="4292600" y="79375"/>
                </a:lnTo>
                <a:lnTo>
                  <a:pt x="4210050" y="57150"/>
                </a:lnTo>
                <a:lnTo>
                  <a:pt x="4127500" y="79375"/>
                </a:lnTo>
                <a:lnTo>
                  <a:pt x="4044950" y="57150"/>
                </a:lnTo>
                <a:lnTo>
                  <a:pt x="3962400" y="79375"/>
                </a:lnTo>
                <a:lnTo>
                  <a:pt x="3879850" y="57150"/>
                </a:lnTo>
                <a:lnTo>
                  <a:pt x="3797300" y="79375"/>
                </a:lnTo>
                <a:lnTo>
                  <a:pt x="3714750" y="57150"/>
                </a:lnTo>
                <a:lnTo>
                  <a:pt x="3632200" y="79375"/>
                </a:lnTo>
                <a:lnTo>
                  <a:pt x="3549650" y="57150"/>
                </a:lnTo>
                <a:lnTo>
                  <a:pt x="3467100" y="79375"/>
                </a:lnTo>
                <a:lnTo>
                  <a:pt x="3384550" y="57150"/>
                </a:lnTo>
                <a:lnTo>
                  <a:pt x="3302000" y="79375"/>
                </a:lnTo>
                <a:lnTo>
                  <a:pt x="3219450" y="57150"/>
                </a:lnTo>
                <a:lnTo>
                  <a:pt x="3136900" y="79375"/>
                </a:lnTo>
                <a:lnTo>
                  <a:pt x="3054350" y="57150"/>
                </a:lnTo>
                <a:lnTo>
                  <a:pt x="2971800" y="79375"/>
                </a:lnTo>
                <a:lnTo>
                  <a:pt x="2889250" y="57150"/>
                </a:lnTo>
                <a:lnTo>
                  <a:pt x="2806700" y="79375"/>
                </a:lnTo>
                <a:lnTo>
                  <a:pt x="2724150" y="57150"/>
                </a:lnTo>
                <a:lnTo>
                  <a:pt x="2641600" y="79375"/>
                </a:lnTo>
                <a:lnTo>
                  <a:pt x="2559050" y="57150"/>
                </a:lnTo>
                <a:lnTo>
                  <a:pt x="2476500" y="79375"/>
                </a:lnTo>
                <a:lnTo>
                  <a:pt x="2393950" y="57150"/>
                </a:lnTo>
                <a:lnTo>
                  <a:pt x="2311400" y="79375"/>
                </a:lnTo>
                <a:lnTo>
                  <a:pt x="2228850" y="57150"/>
                </a:lnTo>
                <a:lnTo>
                  <a:pt x="2146300" y="79375"/>
                </a:lnTo>
                <a:lnTo>
                  <a:pt x="2063750" y="57150"/>
                </a:lnTo>
                <a:lnTo>
                  <a:pt x="1981200" y="79375"/>
                </a:lnTo>
                <a:lnTo>
                  <a:pt x="1898650" y="57150"/>
                </a:lnTo>
                <a:lnTo>
                  <a:pt x="1816100" y="79375"/>
                </a:lnTo>
                <a:lnTo>
                  <a:pt x="1733550" y="57150"/>
                </a:lnTo>
                <a:lnTo>
                  <a:pt x="1651000" y="79375"/>
                </a:lnTo>
                <a:lnTo>
                  <a:pt x="1568450" y="57150"/>
                </a:lnTo>
                <a:lnTo>
                  <a:pt x="1485900" y="79375"/>
                </a:lnTo>
                <a:lnTo>
                  <a:pt x="1403350" y="57150"/>
                </a:lnTo>
                <a:lnTo>
                  <a:pt x="1320800" y="79375"/>
                </a:lnTo>
                <a:lnTo>
                  <a:pt x="1238250" y="57150"/>
                </a:lnTo>
                <a:lnTo>
                  <a:pt x="1155700" y="79375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Полилиния 1"/>
          <p:cNvSpPr/>
          <p:nvPr>
            <p:custDataLst>
              <p:tags r:id="rId40"/>
            </p:custDataLst>
          </p:nvPr>
        </p:nvSpPr>
        <p:spPr bwMode="auto">
          <a:xfrm>
            <a:off x="1289050" y="5524500"/>
            <a:ext cx="7924801" cy="22226"/>
          </a:xfrm>
          <a:custGeom>
            <a:avLst/>
            <a:gdLst/>
            <a:ahLst/>
            <a:cxnLst/>
            <a:rect l="0" t="0" r="0" b="0"/>
            <a:pathLst>
              <a:path w="79248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Полилиния 2"/>
          <p:cNvSpPr/>
          <p:nvPr>
            <p:custDataLst>
              <p:tags r:id="rId41"/>
            </p:custDataLst>
          </p:nvPr>
        </p:nvSpPr>
        <p:spPr bwMode="auto">
          <a:xfrm>
            <a:off x="1289050" y="5581650"/>
            <a:ext cx="7924801" cy="22226"/>
          </a:xfrm>
          <a:custGeom>
            <a:avLst/>
            <a:gdLst/>
            <a:ahLst/>
            <a:cxnLst/>
            <a:rect l="0" t="0" r="0" b="0"/>
            <a:pathLst>
              <a:path w="79248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1" name="Уровень текста 1…"/>
          <p:cNvSpPr txBox="1"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4618038" y="5949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256D0C5-7527-4032-9502-529C49C5B319}" type="datetime'''''''2''0''''''''''''''''''''''''''1''''4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en-US" sz="1400"/>
          </a:p>
        </p:txBody>
      </p:sp>
      <p:sp>
        <p:nvSpPr>
          <p:cNvPr id="78" name="Уровень текста 1…"/>
          <p:cNvSpPr txBox="1"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2014538" y="5949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4EEEDEE-EF69-4A47-A782-01A2B42F8785}" type="datetime'2''''''''''''''''''''0''''''1''''''''''''''''''1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en-US" sz="1400"/>
          </a:p>
        </p:txBody>
      </p:sp>
      <p:sp>
        <p:nvSpPr>
          <p:cNvPr id="83" name="Уровень текста 1…"/>
          <p:cNvSpPr txBox="1"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6353175" y="5949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51B0212-FEEA-4ED3-B4C8-7840824C5AC2}" type="datetime'''2''''''''''''''''''''''0''''''''''1''6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en-US" sz="1400"/>
          </a:p>
        </p:txBody>
      </p:sp>
      <p:sp>
        <p:nvSpPr>
          <p:cNvPr id="77" name="Уровень текста 1…"/>
          <p:cNvSpPr txBox="1"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1147763" y="5949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7F3672A-A3E9-4D3D-B763-EAF8FB0111A8}" type="datetime'''2''''''''''01''''''''''''''''''''''''''''''''''0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2010</a:t>
            </a:fld>
            <a:endParaRPr lang="en-US" sz="1400"/>
          </a:p>
        </p:txBody>
      </p:sp>
      <p:sp>
        <p:nvSpPr>
          <p:cNvPr id="79" name="Уровень текста 1…"/>
          <p:cNvSpPr txBox="1"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2882900" y="5949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3DD1165-EDE7-495D-8EB3-7A7B0025ACA0}" type="datetime'''''''''''''''''''''''''''''''''''''2''''''''01''''2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en-US" sz="1400"/>
          </a:p>
        </p:txBody>
      </p:sp>
      <p:sp>
        <p:nvSpPr>
          <p:cNvPr id="80" name="Уровень текста 1…"/>
          <p:cNvSpPr txBox="1"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3749675" y="5949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0A776E6-C5BA-4066-BA12-747F7C6F706A}" type="datetime'''''2''''''''''''0''''''''''''''''''''1''''''3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en-US" sz="1400"/>
          </a:p>
        </p:txBody>
      </p:sp>
      <p:sp>
        <p:nvSpPr>
          <p:cNvPr id="82" name="Уровень текста 1…"/>
          <p:cNvSpPr txBox="1"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5484813" y="5949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D7F00CA-C2C7-4F17-AC09-FBB83C022FCF}" type="datetime'20''''''''''''''''''''''1''''''''''''''''''''''''''''''5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en-US" sz="1400"/>
          </a:p>
        </p:txBody>
      </p:sp>
      <p:sp>
        <p:nvSpPr>
          <p:cNvPr id="90" name="Уровень текста 1…"/>
          <p:cNvSpPr txBox="1"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7219950" y="5949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17BD8B0-7D6A-4609-9C7D-7394AB2DCFD7}" type="datetime'''''''''''''''''20''''''''''''''''''1''''7''''''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en-US" sz="1400"/>
          </a:p>
        </p:txBody>
      </p:sp>
      <p:sp>
        <p:nvSpPr>
          <p:cNvPr id="92" name="Уровень текста 1…"/>
          <p:cNvSpPr txBox="1"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8955088" y="5949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A015932-962C-4851-B80C-0D3D8CC61C90}" type="datetime'2''''''''''''''01''''''''''''''''''''''''''''''9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en-US" sz="1400"/>
          </a:p>
        </p:txBody>
      </p:sp>
      <p:sp>
        <p:nvSpPr>
          <p:cNvPr id="91" name="Уровень текста 1…"/>
          <p:cNvSpPr txBox="1"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8088313" y="5949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4F274A4-3468-4A4C-A5A3-3DB727318289}" type="datetime'''''''''''''''''2''''''''''''''''''''0''1''''''''''''8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en-US" sz="1400"/>
          </a:p>
        </p:txBody>
      </p:sp>
      <p:sp>
        <p:nvSpPr>
          <p:cNvPr id="41" name="Прямоугольник 40"/>
          <p:cNvSpPr/>
          <p:nvPr>
            <p:custDataLst>
              <p:tags r:id="rId52"/>
            </p:custDataLst>
          </p:nvPr>
        </p:nvSpPr>
        <p:spPr bwMode="auto">
          <a:xfrm>
            <a:off x="9477375" y="4586288"/>
            <a:ext cx="250825" cy="187325"/>
          </a:xfrm>
          <a:prstGeom prst="rect">
            <a:avLst/>
          </a:prstGeom>
          <a:solidFill>
            <a:srgbClr val="DFE5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Прямоугольник 28"/>
          <p:cNvSpPr/>
          <p:nvPr>
            <p:custDataLst>
              <p:tags r:id="rId53"/>
            </p:custDataLst>
          </p:nvPr>
        </p:nvSpPr>
        <p:spPr bwMode="auto">
          <a:xfrm>
            <a:off x="9477375" y="3128963"/>
            <a:ext cx="250825" cy="187325"/>
          </a:xfrm>
          <a:prstGeom prst="rect">
            <a:avLst/>
          </a:prstGeom>
          <a:solidFill>
            <a:srgbClr val="DFE5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Прямоугольник 30"/>
          <p:cNvSpPr/>
          <p:nvPr>
            <p:custDataLst>
              <p:tags r:id="rId54"/>
            </p:custDataLst>
          </p:nvPr>
        </p:nvSpPr>
        <p:spPr bwMode="auto">
          <a:xfrm>
            <a:off x="9477375" y="3371850"/>
            <a:ext cx="250825" cy="187325"/>
          </a:xfrm>
          <a:prstGeom prst="rect">
            <a:avLst/>
          </a:prstGeom>
          <a:solidFill>
            <a:srgbClr val="C3CF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Прямоугольник 32"/>
          <p:cNvSpPr/>
          <p:nvPr>
            <p:custDataLst>
              <p:tags r:id="rId55"/>
            </p:custDataLst>
          </p:nvPr>
        </p:nvSpPr>
        <p:spPr bwMode="auto">
          <a:xfrm>
            <a:off x="9477375" y="3614738"/>
            <a:ext cx="250825" cy="187325"/>
          </a:xfrm>
          <a:prstGeom prst="rect">
            <a:avLst/>
          </a:prstGeom>
          <a:solidFill>
            <a:srgbClr val="9DB1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8" name="Прямоугольник 37"/>
          <p:cNvSpPr/>
          <p:nvPr>
            <p:custDataLst>
              <p:tags r:id="rId56"/>
            </p:custDataLst>
          </p:nvPr>
        </p:nvSpPr>
        <p:spPr bwMode="auto">
          <a:xfrm>
            <a:off x="9477375" y="3857625"/>
            <a:ext cx="250825" cy="187325"/>
          </a:xfrm>
          <a:prstGeom prst="rect">
            <a:avLst/>
          </a:prstGeom>
          <a:solidFill>
            <a:srgbClr val="6F8D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" name="Прямоугольник 38"/>
          <p:cNvSpPr/>
          <p:nvPr>
            <p:custDataLst>
              <p:tags r:id="rId57"/>
            </p:custDataLst>
          </p:nvPr>
        </p:nvSpPr>
        <p:spPr bwMode="auto">
          <a:xfrm>
            <a:off x="9477375" y="4100513"/>
            <a:ext cx="250825" cy="187325"/>
          </a:xfrm>
          <a:prstGeom prst="rect">
            <a:avLst/>
          </a:prstGeom>
          <a:solidFill>
            <a:srgbClr val="4C6C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0" name="Прямоугольник 39"/>
          <p:cNvSpPr/>
          <p:nvPr>
            <p:custDataLst>
              <p:tags r:id="rId58"/>
            </p:custDataLst>
          </p:nvPr>
        </p:nvSpPr>
        <p:spPr bwMode="auto">
          <a:xfrm>
            <a:off x="9477375" y="4343400"/>
            <a:ext cx="250825" cy="187325"/>
          </a:xfrm>
          <a:prstGeom prst="rect">
            <a:avLst/>
          </a:prstGeom>
          <a:solidFill>
            <a:srgbClr val="364D6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2" name="Прямоугольник 41"/>
          <p:cNvSpPr/>
          <p:nvPr>
            <p:custDataLst>
              <p:tags r:id="rId59"/>
            </p:custDataLst>
          </p:nvPr>
        </p:nvSpPr>
        <p:spPr bwMode="auto">
          <a:xfrm>
            <a:off x="9477375" y="4829175"/>
            <a:ext cx="250825" cy="187325"/>
          </a:xfrm>
          <a:prstGeom prst="rect">
            <a:avLst/>
          </a:prstGeom>
          <a:solidFill>
            <a:srgbClr val="C3CF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4" name="Уровень текста 1…"/>
          <p:cNvSpPr txBox="1"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9779000" y="3609975"/>
            <a:ext cx="10795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E550988-4E7A-4BD2-9677-6CD15B702B31}" type="datetime'''Фор''у''''''''м-''Гр''''у''''''''''''''пп'">
              <a:rPr lang="ru-RU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Форум-Групп</a:t>
            </a:fld>
            <a:endParaRPr lang="en-US" sz="1400"/>
          </a:p>
        </p:txBody>
      </p:sp>
      <p:sp>
        <p:nvSpPr>
          <p:cNvPr id="60" name="Уровень текста 1…"/>
          <p:cNvSpPr txBox="1"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9779000" y="3124200"/>
            <a:ext cx="3635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9690779-C3EF-4BD3-9644-D31567A39382}" type="datetime'''''''''''Л''''''''''С''''''Р'''''''''''''">
              <a:rPr lang="ru-RU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ЛСР</a:t>
            </a:fld>
            <a:endParaRPr lang="en-US" sz="1400" dirty="0"/>
          </a:p>
        </p:txBody>
      </p:sp>
      <p:sp>
        <p:nvSpPr>
          <p:cNvPr id="61" name="Уровень текста 1…"/>
          <p:cNvSpPr txBox="1"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9779000" y="3367088"/>
            <a:ext cx="16510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A723662-973B-43FD-95E0-05BB086CC846}" type="datetime'''''''А''т''''''''''''ом''''с''тр''''''''''ойкомпл''ек''''''с'">
              <a:rPr lang="ru-RU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Атомстройкомплекс</a:t>
            </a:fld>
            <a:endParaRPr lang="en-US" sz="1400"/>
          </a:p>
        </p:txBody>
      </p:sp>
      <p:sp>
        <p:nvSpPr>
          <p:cNvPr id="85" name="Уровень текста 1…"/>
          <p:cNvSpPr txBox="1"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9779001" y="3852863"/>
            <a:ext cx="76676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B97564B-3A2E-47FC-8E2C-982271DE51F9}" type="datetime'''''Б''''''''''''''''ру''сн''''и''к''''''''''''''''''а'">
              <a:rPr lang="ru-RU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Брусника</a:t>
            </a:fld>
            <a:endParaRPr lang="en-US" sz="1400"/>
          </a:p>
        </p:txBody>
      </p:sp>
      <p:sp>
        <p:nvSpPr>
          <p:cNvPr id="86" name="Уровень текста 1…"/>
          <p:cNvSpPr txBox="1"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9779000" y="4095750"/>
            <a:ext cx="365125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C78FF1C-752C-42CA-9687-36FC6BA974C6}" type="datetime'''''''''''''Т''ЭН'''''''''''''''''''''''''''">
              <a:rPr lang="ru-RU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ТЭН</a:t>
            </a:fld>
            <a:endParaRPr lang="en-US" sz="1400"/>
          </a:p>
        </p:txBody>
      </p:sp>
      <p:sp>
        <p:nvSpPr>
          <p:cNvPr id="87" name="Уровень текста 1…"/>
          <p:cNvSpPr txBox="1"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9779001" y="4338638"/>
            <a:ext cx="199866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1E0A1B7-DC36-463D-B13A-A5A05231AADF}" type="datetime'''''П''''р''''ин''''цип'' Н''''''е''движим''о''с''''''ть'">
              <a:rPr lang="ru-RU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Принцип Недвижимость</a:t>
            </a:fld>
            <a:endParaRPr lang="en-US" sz="1400"/>
          </a:p>
        </p:txBody>
      </p:sp>
      <p:sp>
        <p:nvSpPr>
          <p:cNvPr id="88" name="Уровень текста 1…"/>
          <p:cNvSpPr txBox="1"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9779000" y="4581525"/>
            <a:ext cx="36036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70761AB-CCDC-42E4-8FA1-3BC0BE5AE6FF}" type="datetime'''П''''И''''''''''''''''''''''''К'''''''''''''">
              <a:rPr lang="ru-RU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ПИК</a:t>
            </a:fld>
            <a:endParaRPr lang="en-US" sz="1400"/>
          </a:p>
        </p:txBody>
      </p:sp>
      <p:sp>
        <p:nvSpPr>
          <p:cNvPr id="89" name="Уровень текста 1…"/>
          <p:cNvSpPr txBox="1"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9779000" y="4824413"/>
            <a:ext cx="1457325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8708429-61FB-4A09-A318-81E5BE2C15D8}" type="datetime'П''''''''''р''оч''''''и''''''''е'' ком''''''''''п''''''ании'''">
              <a:rPr lang="ru-RU" altLang="en-US" sz="1400" smtClean="0"/>
              <a:pPr>
                <a:spcBef>
                  <a:spcPct val="0"/>
                </a:spcBef>
                <a:spcAft>
                  <a:spcPct val="0"/>
                </a:spcAft>
              </a:pPr>
              <a:t>Прочие компании</a:t>
            </a:fld>
            <a:endParaRPr lang="en-US" sz="1400"/>
          </a:p>
        </p:txBody>
      </p:sp>
      <p:sp>
        <p:nvSpPr>
          <p:cNvPr id="95" name="Заголовок 1"/>
          <p:cNvSpPr txBox="1">
            <a:spLocks noGrp="1"/>
          </p:cNvSpPr>
          <p:nvPr>
            <p:ph type="title"/>
          </p:nvPr>
        </p:nvSpPr>
        <p:spPr>
          <a:xfrm>
            <a:off x="447882" y="-38810"/>
            <a:ext cx="11744118" cy="12103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 smtClean="0"/>
              <a:t>Сегодня </a:t>
            </a:r>
            <a:r>
              <a:rPr lang="ru-RU" sz="2800" dirty="0"/>
              <a:t>шесть строительных  организаций занимают 55% строительного рынка Екатеринбурга</a:t>
            </a:r>
            <a:endParaRPr sz="28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F9E87727-6FF3-44CB-A070-ABFE48FC48BF}"/>
              </a:ext>
            </a:extLst>
          </p:cNvPr>
          <p:cNvSpPr txBox="1"/>
          <p:nvPr/>
        </p:nvSpPr>
        <p:spPr>
          <a:xfrm>
            <a:off x="460375" y="6549984"/>
            <a:ext cx="11045343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Источник: анализ данных Организаций</a:t>
            </a:r>
            <a:r>
              <a:rPr kumimoji="0" lang="ru-RU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строительной отрасли (данные получены с использованием сервиса </a:t>
            </a:r>
            <a:r>
              <a:rPr kumimoji="0" lang="ru-RU" sz="1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Контур.Фокус</a:t>
            </a:r>
            <a:r>
              <a:rPr kumimoji="0" lang="ru-RU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расчеты команды Екатеринбурга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633413" y="1392613"/>
            <a:ext cx="858043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Анализ выручки организаций строительной отрасли Екатеринбурга,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625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01979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Слайд think-cell" r:id="rId5" imgW="378" imgH="379" progId="TCLayout.ActiveDocument.1">
                  <p:embed/>
                </p:oleObj>
              </mc:Choice>
              <mc:Fallback>
                <p:oleObj name="Слайд think-cell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u="none" strike="noStrike" cap="none" spc="0" normalizeH="0">
              <a:ln>
                <a:noFill/>
              </a:ln>
              <a:solidFill>
                <a:srgbClr val="000000"/>
              </a:solidFill>
              <a:effectLst/>
              <a:uFillTx/>
              <a:latin typeface="Raleway"/>
              <a:sym typeface="Raleway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/>
          </a:p>
        </p:txBody>
      </p:sp>
      <p:sp>
        <p:nvSpPr>
          <p:cNvPr id="59" name="Заголовок 1"/>
          <p:cNvSpPr txBox="1">
            <a:spLocks noGrp="1"/>
          </p:cNvSpPr>
          <p:nvPr>
            <p:ph type="title"/>
          </p:nvPr>
        </p:nvSpPr>
        <p:spPr>
          <a:xfrm>
            <a:off x="447881" y="36928"/>
            <a:ext cx="11744118" cy="12103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3000" dirty="0" smtClean="0"/>
              <a:t>Большинство </a:t>
            </a:r>
            <a:r>
              <a:rPr lang="ru-RU" sz="3000" dirty="0"/>
              <a:t>организаций строительной отрасли в Екатеринбурге находятся на этапе расцвета и ранней бюрократии</a:t>
            </a:r>
            <a:endParaRPr sz="3000" dirty="0"/>
          </a:p>
        </p:txBody>
      </p:sp>
      <p:sp>
        <p:nvSpPr>
          <p:cNvPr id="28677" name="TextBox 28676"/>
          <p:cNvSpPr txBox="1"/>
          <p:nvPr/>
        </p:nvSpPr>
        <p:spPr>
          <a:xfrm>
            <a:off x="545911" y="3654363"/>
            <a:ext cx="92804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Рождение</a:t>
            </a:r>
            <a:endParaRPr kumimoji="0" lang="ru-RU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F9E87727-6FF3-44CB-A070-ABFE48FC48BF}"/>
              </a:ext>
            </a:extLst>
          </p:cNvPr>
          <p:cNvSpPr txBox="1"/>
          <p:nvPr/>
        </p:nvSpPr>
        <p:spPr>
          <a:xfrm>
            <a:off x="460375" y="6475842"/>
            <a:ext cx="1104534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Источник: </a:t>
            </a:r>
            <a:r>
              <a:rPr lang="ru-RU" sz="1200" dirty="0"/>
              <a:t>анализ данных Организаций строительной отрасли (данные получены с использованием сервиса </a:t>
            </a:r>
            <a:r>
              <a:rPr lang="ru-RU" sz="1200" dirty="0" err="1"/>
              <a:t>Контур.Фокус</a:t>
            </a:r>
            <a:r>
              <a:rPr lang="ru-RU" sz="1200" dirty="0"/>
              <a:t>), о</a:t>
            </a: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прос экспертов строительной отрасли с опытом более 10 лет, расчеты команды Екатеринбурга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40795" y="1121506"/>
            <a:ext cx="5708821" cy="200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Жизненный цикл организации. Модель Ицхака</a:t>
            </a:r>
            <a:r>
              <a:rPr kumimoji="0" lang="ru-RU" sz="13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kumimoji="0" lang="ru-RU" sz="13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Адизеса</a:t>
            </a:r>
            <a:endParaRPr kumimoji="0" lang="ru-RU" sz="13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65479" y="1430019"/>
            <a:ext cx="8775679" cy="4705157"/>
            <a:chOff x="465478" y="1430019"/>
            <a:chExt cx="10155942" cy="4705157"/>
          </a:xfrm>
        </p:grpSpPr>
        <p:sp>
          <p:nvSpPr>
            <p:cNvPr id="86" name="Полилиния 85"/>
            <p:cNvSpPr/>
            <p:nvPr/>
          </p:nvSpPr>
          <p:spPr>
            <a:xfrm>
              <a:off x="465478" y="4628709"/>
              <a:ext cx="9021700" cy="1506467"/>
            </a:xfrm>
            <a:custGeom>
              <a:avLst/>
              <a:gdLst>
                <a:gd name="connsiteX0" fmla="*/ 0 w 9471546"/>
                <a:gd name="connsiteY0" fmla="*/ 2018612 h 2021457"/>
                <a:gd name="connsiteX1" fmla="*/ 982639 w 9471546"/>
                <a:gd name="connsiteY1" fmla="*/ 1882134 h 2021457"/>
                <a:gd name="connsiteX2" fmla="*/ 1774209 w 9471546"/>
                <a:gd name="connsiteY2" fmla="*/ 1117860 h 2021457"/>
                <a:gd name="connsiteX3" fmla="*/ 3330054 w 9471546"/>
                <a:gd name="connsiteY3" fmla="*/ 12391 h 2021457"/>
                <a:gd name="connsiteX4" fmla="*/ 5022376 w 9471546"/>
                <a:gd name="connsiteY4" fmla="*/ 1895782 h 2021457"/>
                <a:gd name="connsiteX5" fmla="*/ 6537278 w 9471546"/>
                <a:gd name="connsiteY5" fmla="*/ 39687 h 2021457"/>
                <a:gd name="connsiteX6" fmla="*/ 8898340 w 9471546"/>
                <a:gd name="connsiteY6" fmla="*/ 1732009 h 2021457"/>
                <a:gd name="connsiteX7" fmla="*/ 9471546 w 9471546"/>
                <a:gd name="connsiteY7" fmla="*/ 1991317 h 202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71546" h="2021457">
                  <a:moveTo>
                    <a:pt x="0" y="2018612"/>
                  </a:moveTo>
                  <a:cubicBezTo>
                    <a:pt x="343469" y="2025435"/>
                    <a:pt x="686938" y="2032259"/>
                    <a:pt x="982639" y="1882134"/>
                  </a:cubicBezTo>
                  <a:cubicBezTo>
                    <a:pt x="1278341" y="1732009"/>
                    <a:pt x="1382973" y="1429484"/>
                    <a:pt x="1774209" y="1117860"/>
                  </a:cubicBezTo>
                  <a:cubicBezTo>
                    <a:pt x="2165445" y="806236"/>
                    <a:pt x="2788693" y="-117263"/>
                    <a:pt x="3330054" y="12391"/>
                  </a:cubicBezTo>
                  <a:cubicBezTo>
                    <a:pt x="3871415" y="142045"/>
                    <a:pt x="4487839" y="1891233"/>
                    <a:pt x="5022376" y="1895782"/>
                  </a:cubicBezTo>
                  <a:cubicBezTo>
                    <a:pt x="5556913" y="1900331"/>
                    <a:pt x="5891284" y="66982"/>
                    <a:pt x="6537278" y="39687"/>
                  </a:cubicBezTo>
                  <a:cubicBezTo>
                    <a:pt x="7183272" y="12392"/>
                    <a:pt x="8409295" y="1406737"/>
                    <a:pt x="8898340" y="1732009"/>
                  </a:cubicBezTo>
                  <a:cubicBezTo>
                    <a:pt x="9387385" y="2057281"/>
                    <a:pt x="9429465" y="2024299"/>
                    <a:pt x="9471546" y="1991317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58946" y="4813375"/>
              <a:ext cx="1201004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Число</a:t>
              </a:r>
              <a:r>
                <a:rPr kumimoji="0" lang="ru-RU" sz="12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 </a:t>
              </a:r>
              <a:r>
                <a:rPr kumimoji="0" lang="ru-RU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организаций</a:t>
              </a: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58946" y="1568739"/>
              <a:ext cx="1226232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Выручка организации</a:t>
              </a: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420416" y="4074712"/>
              <a:ext cx="1201004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Время</a:t>
              </a: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91319" y="4732328"/>
              <a:ext cx="9253183" cy="1402848"/>
              <a:chOff x="491317" y="4189863"/>
              <a:chExt cx="13878940" cy="1796433"/>
            </a:xfrm>
          </p:grpSpPr>
          <p:cxnSp>
            <p:nvCxnSpPr>
              <p:cNvPr id="3" name="Прямая со стрелкой 2"/>
              <p:cNvCxnSpPr/>
              <p:nvPr/>
            </p:nvCxnSpPr>
            <p:spPr>
              <a:xfrm flipV="1">
                <a:off x="491317" y="4189863"/>
                <a:ext cx="0" cy="179643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round/>
                <a:tailEnd type="arrow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491317" y="5971138"/>
                <a:ext cx="13878940" cy="15158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round/>
                <a:tailEnd type="arrow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22" name="Группа 21"/>
            <p:cNvGrpSpPr/>
            <p:nvPr/>
          </p:nvGrpSpPr>
          <p:grpSpPr>
            <a:xfrm>
              <a:off x="491319" y="1432812"/>
              <a:ext cx="8995860" cy="2630251"/>
              <a:chOff x="491317" y="4010223"/>
              <a:chExt cx="13492978" cy="1796431"/>
            </a:xfrm>
          </p:grpSpPr>
          <p:cxnSp>
            <p:nvCxnSpPr>
              <p:cNvPr id="23" name="Прямая со стрелкой 22"/>
              <p:cNvCxnSpPr/>
              <p:nvPr/>
            </p:nvCxnSpPr>
            <p:spPr>
              <a:xfrm flipV="1">
                <a:off x="491317" y="4010223"/>
                <a:ext cx="0" cy="179643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round/>
                <a:tailEnd type="arrow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>
                <a:off x="491317" y="5791497"/>
                <a:ext cx="13492978" cy="0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round/>
                <a:tailEnd type="arrow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pic>
          <p:nvPicPr>
            <p:cNvPr id="2867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8" r="1784"/>
            <a:stretch/>
          </p:blipFill>
          <p:spPr bwMode="auto">
            <a:xfrm>
              <a:off x="750569" y="1608273"/>
              <a:ext cx="8736609" cy="2380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1623246" y="1844107"/>
              <a:ext cx="0" cy="4291067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3251354" y="1844108"/>
              <a:ext cx="0" cy="4291067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4563134" y="1844108"/>
              <a:ext cx="0" cy="4291067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9037856" y="1844108"/>
              <a:ext cx="0" cy="4291067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6129874" y="1832270"/>
              <a:ext cx="0" cy="4291067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TextBox 51"/>
            <p:cNvSpPr txBox="1"/>
            <p:nvPr/>
          </p:nvSpPr>
          <p:spPr>
            <a:xfrm>
              <a:off x="2026710" y="2634090"/>
              <a:ext cx="1156404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Активный рост</a:t>
              </a:r>
              <a:endParaRPr kumimoji="0" lang="ru-RU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73261" y="1430019"/>
              <a:ext cx="1218106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Стабильность</a:t>
              </a:r>
              <a:endParaRPr kumimoji="0" lang="ru-RU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90926" y="1855129"/>
              <a:ext cx="131178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Расцвет</a:t>
              </a:r>
              <a:endParaRPr kumimoji="0" lang="ru-RU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17211" y="1819453"/>
              <a:ext cx="131178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Рання</a:t>
              </a:r>
              <a:r>
                <a:rPr lang="ru-RU" sz="1200" dirty="0">
                  <a:latin typeface="Arial" pitchFamily="34" charset="0"/>
                  <a:cs typeface="Arial" pitchFamily="34" charset="0"/>
                </a:rPr>
                <a:t>я бюрократия</a:t>
              </a:r>
              <a:endParaRPr kumimoji="0" lang="ru-RU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943308" y="2986924"/>
              <a:ext cx="131178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>
                  <a:latin typeface="Arial" pitchFamily="34" charset="0"/>
                  <a:cs typeface="Arial" pitchFamily="34" charset="0"/>
                </a:rPr>
                <a:t>Бюрократия</a:t>
              </a:r>
              <a:endParaRPr kumimoji="0" lang="ru-RU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53839" y="3746696"/>
              <a:ext cx="65589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>
                  <a:latin typeface="Arial" pitchFamily="34" charset="0"/>
                  <a:cs typeface="Arial" pitchFamily="34" charset="0"/>
                </a:rPr>
                <a:t>Смерть</a:t>
              </a:r>
              <a:endParaRPr kumimoji="0" lang="ru-RU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7875068" y="1773611"/>
              <a:ext cx="0" cy="4347930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" name="Прямоугольник 3"/>
          <p:cNvSpPr/>
          <p:nvPr/>
        </p:nvSpPr>
        <p:spPr>
          <a:xfrm>
            <a:off x="256537" y="4259378"/>
            <a:ext cx="8627966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Arial" pitchFamily="34" charset="0"/>
                <a:cs typeface="Arial" pitchFamily="34" charset="0"/>
              </a:rPr>
              <a:t>Распределение организаций строительной отрасли в Екатеринбурге по жизненным циклам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Адизеса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80821" y="2325401"/>
            <a:ext cx="2445411" cy="353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Крупные организации сфокусировались на получении прибыли, вследствие чего стали менее гибкими и начали терять конкурентоспособность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Молодые организации делают ставку на развитие менеджмента, повышают конкурентоспособность и активно наращивают выручку</a:t>
            </a:r>
          </a:p>
        </p:txBody>
      </p:sp>
    </p:spTree>
    <p:extLst>
      <p:ext uri="{BB962C8B-B14F-4D97-AF65-F5344CB8AC3E}">
        <p14:creationId xmlns:p14="http://schemas.microsoft.com/office/powerpoint/2010/main" val="2074483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59BA305D-0E4C-4287-A0C5-4FAD84B616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0515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Слайд think-cell" r:id="rId4" imgW="488" imgH="486" progId="TCLayout.ActiveDocument.1">
                  <p:embed/>
                </p:oleObj>
              </mc:Choice>
              <mc:Fallback>
                <p:oleObj name="Слайд think-cell" r:id="rId4" imgW="488" imgH="486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59BA305D-0E4C-4287-A0C5-4FAD84B616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3931C29-972C-48A1-9C37-A82FA0FF55CD}"/>
              </a:ext>
            </a:extLst>
          </p:cNvPr>
          <p:cNvSpPr/>
          <p:nvPr/>
        </p:nvSpPr>
        <p:spPr>
          <a:xfrm>
            <a:off x="327991" y="5903843"/>
            <a:ext cx="6182139" cy="77028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22" name="Таблица 22">
            <a:extLst>
              <a:ext uri="{FF2B5EF4-FFF2-40B4-BE49-F238E27FC236}">
                <a16:creationId xmlns:a16="http://schemas.microsoft.com/office/drawing/2014/main" xmlns="" id="{B2A51DB6-CDD1-4D6D-9E16-6A3DAA37B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838487"/>
              </p:ext>
            </p:extLst>
          </p:nvPr>
        </p:nvGraphicFramePr>
        <p:xfrm>
          <a:off x="556039" y="530823"/>
          <a:ext cx="10903780" cy="6143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0756">
                  <a:extLst>
                    <a:ext uri="{9D8B030D-6E8A-4147-A177-3AD203B41FA5}">
                      <a16:colId xmlns:a16="http://schemas.microsoft.com/office/drawing/2014/main" xmlns="" val="1363971655"/>
                    </a:ext>
                  </a:extLst>
                </a:gridCol>
                <a:gridCol w="2180756">
                  <a:extLst>
                    <a:ext uri="{9D8B030D-6E8A-4147-A177-3AD203B41FA5}">
                      <a16:colId xmlns:a16="http://schemas.microsoft.com/office/drawing/2014/main" xmlns="" val="3748172580"/>
                    </a:ext>
                  </a:extLst>
                </a:gridCol>
                <a:gridCol w="2180756">
                  <a:extLst>
                    <a:ext uri="{9D8B030D-6E8A-4147-A177-3AD203B41FA5}">
                      <a16:colId xmlns:a16="http://schemas.microsoft.com/office/drawing/2014/main" xmlns="" val="57261587"/>
                    </a:ext>
                  </a:extLst>
                </a:gridCol>
                <a:gridCol w="2180756">
                  <a:extLst>
                    <a:ext uri="{9D8B030D-6E8A-4147-A177-3AD203B41FA5}">
                      <a16:colId xmlns:a16="http://schemas.microsoft.com/office/drawing/2014/main" xmlns="" val="10527776"/>
                    </a:ext>
                  </a:extLst>
                </a:gridCol>
                <a:gridCol w="2180756">
                  <a:extLst>
                    <a:ext uri="{9D8B030D-6E8A-4147-A177-3AD203B41FA5}">
                      <a16:colId xmlns:a16="http://schemas.microsoft.com/office/drawing/2014/main" xmlns="" val="3993834444"/>
                    </a:ext>
                  </a:extLst>
                </a:gridCol>
              </a:tblGrid>
              <a:tr h="877615"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Raleway" panose="020B0604020202020204" charset="-5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Raleway" panose="020B0604020202020204" charset="-52"/>
                        </a:rPr>
                        <a:t>Экономика бюджета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Raleway" panose="020B0604020202020204" charset="-52"/>
                        </a:rPr>
                        <a:t>Индустриальная экономика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Raleway" panose="020B0604020202020204" charset="-52"/>
                        </a:rPr>
                        <a:t>Экономика сервиса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Raleway" panose="020B0604020202020204" charset="-52"/>
                        </a:rPr>
                        <a:t>Экономика знаний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7238054"/>
                  </a:ext>
                </a:extLst>
              </a:tr>
              <a:tr h="87761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Raleway" panose="020B0604020202020204" charset="-52"/>
                        </a:rPr>
                        <a:t>Мир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Raleway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Raleway" panose="020B0604020202020204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Raleway" panose="020B0604020202020204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Raleway" panose="020B0604020202020204" charset="-5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871988531"/>
                  </a:ext>
                </a:extLst>
              </a:tr>
              <a:tr h="87761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Raleway" panose="020B0604020202020204" charset="-52"/>
                        </a:rPr>
                        <a:t>Страна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Raleway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Raleway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>
                        <a:latin typeface="Raleway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Raleway" panose="020B060402020202020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9517471"/>
                  </a:ext>
                </a:extLst>
              </a:tr>
              <a:tr h="87761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Raleway" panose="020B0604020202020204" charset="-52"/>
                        </a:rPr>
                        <a:t>Федеральный округ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Raleway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>
                        <a:latin typeface="Raleway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>
                        <a:latin typeface="Raleway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Raleway" panose="020B060402020202020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21229366"/>
                  </a:ext>
                </a:extLst>
              </a:tr>
              <a:tr h="87761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Raleway" panose="020B0604020202020204" charset="-52"/>
                        </a:rPr>
                        <a:t>Субъект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Raleway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>
                        <a:latin typeface="Raleway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>
                        <a:latin typeface="Raleway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>
                        <a:latin typeface="Raleway" panose="020B060402020202020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55584658"/>
                  </a:ext>
                </a:extLst>
              </a:tr>
              <a:tr h="87761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Raleway" panose="020B0604020202020204" charset="-52"/>
                        </a:rPr>
                        <a:t>Агломерация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Raleway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>
                        <a:latin typeface="Raleway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>
                        <a:latin typeface="Raleway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>
                        <a:latin typeface="Raleway" panose="020B060402020202020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36227585"/>
                  </a:ext>
                </a:extLst>
              </a:tr>
              <a:tr h="87761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Raleway" panose="020B0604020202020204" charset="-52"/>
                        </a:rPr>
                        <a:t>Город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Raleway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>
                        <a:latin typeface="Raleway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>
                        <a:latin typeface="Raleway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Raleway" panose="020B0604020202020204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51879750"/>
                  </a:ext>
                </a:extLst>
              </a:tr>
            </a:tbl>
          </a:graphicData>
        </a:graphic>
      </p:graphicFrame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2684CEB9-127A-4CA7-A18D-51DF3EB579A3}"/>
              </a:ext>
            </a:extLst>
          </p:cNvPr>
          <p:cNvSpPr/>
          <p:nvPr/>
        </p:nvSpPr>
        <p:spPr>
          <a:xfrm>
            <a:off x="5724111" y="2454965"/>
            <a:ext cx="743778" cy="4065105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8F38829F-5708-4EC1-B7CA-99A2686A384B}"/>
              </a:ext>
            </a:extLst>
          </p:cNvPr>
          <p:cNvSpPr/>
          <p:nvPr/>
        </p:nvSpPr>
        <p:spPr>
          <a:xfrm>
            <a:off x="8007212" y="3602475"/>
            <a:ext cx="637761" cy="2980083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9ECD1D3D-EDC7-40AF-8323-6A046F1E83EF}"/>
              </a:ext>
            </a:extLst>
          </p:cNvPr>
          <p:cNvSpPr/>
          <p:nvPr/>
        </p:nvSpPr>
        <p:spPr>
          <a:xfrm>
            <a:off x="10137911" y="3602475"/>
            <a:ext cx="637761" cy="2980083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C1DA529B-4750-499C-8775-26FE304590AF}"/>
              </a:ext>
            </a:extLst>
          </p:cNvPr>
          <p:cNvSpPr/>
          <p:nvPr/>
        </p:nvSpPr>
        <p:spPr>
          <a:xfrm>
            <a:off x="3518452" y="5023771"/>
            <a:ext cx="562388" cy="155878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BE12457-8D03-46F8-816B-2F584D79388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87867" y="6122441"/>
            <a:ext cx="335864" cy="333086"/>
          </a:xfrm>
        </p:spPr>
        <p:txBody>
          <a:bodyPr/>
          <a:lstStyle/>
          <a:p>
            <a:fld id="{86CB4B4D-7CA3-9044-876B-883B54F8677D}" type="slidenum">
              <a:rPr lang="ru-RU" smtClean="0"/>
              <a:t>12</a:t>
            </a:fld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C26F085-0776-471C-A624-7AA93C6689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7991" y="142938"/>
            <a:ext cx="11827465" cy="5875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dirty="0" smtClean="0"/>
              <a:t>Включение </a:t>
            </a:r>
            <a:r>
              <a:rPr lang="ru-RU" sz="2800" dirty="0"/>
              <a:t>во внешние контексты и основная </a:t>
            </a:r>
            <a:r>
              <a:rPr lang="ru-RU" sz="2800" dirty="0" smtClean="0"/>
              <a:t>функция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89315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71C29978-9918-4584-B612-898F9CAF5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6208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Слайд think-cell" r:id="rId5" imgW="488" imgH="486" progId="TCLayout.ActiveDocument.1">
                  <p:embed/>
                </p:oleObj>
              </mc:Choice>
              <mc:Fallback>
                <p:oleObj name="Слайд think-cell" r:id="rId5" imgW="488" imgH="48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xmlns="" id="{71C29978-9918-4584-B612-898F9CAF5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6B473C9E-0BCA-448C-85F3-28502A052E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endParaRPr kumimoji="0" lang="ru-RU" sz="14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604020202020204"/>
              <a:sym typeface="Raleway" panose="020B0604020202020204"/>
            </a:endParaRPr>
          </a:p>
        </p:txBody>
      </p:sp>
      <p:sp>
        <p:nvSpPr>
          <p:cNvPr id="501" name="Заголовок 1"/>
          <p:cNvSpPr txBox="1">
            <a:spLocks noGrp="1"/>
          </p:cNvSpPr>
          <p:nvPr>
            <p:ph type="title"/>
          </p:nvPr>
        </p:nvSpPr>
        <p:spPr>
          <a:xfrm>
            <a:off x="223941" y="-89855"/>
            <a:ext cx="11744118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 smtClean="0"/>
              <a:t>Международными </a:t>
            </a:r>
            <a:r>
              <a:rPr lang="ru-RU" sz="2800" dirty="0"/>
              <a:t>бенчмарками для Екатеринбурга могут выступать города-миллионники с индустриальным прошлым</a:t>
            </a:r>
            <a:endParaRPr sz="2800" dirty="0"/>
          </a:p>
        </p:txBody>
      </p:sp>
      <p:sp>
        <p:nvSpPr>
          <p:cNvPr id="91" name="Номер слайда 4">
            <a:extLst>
              <a:ext uri="{FF2B5EF4-FFF2-40B4-BE49-F238E27FC236}">
                <a16:creationId xmlns:a16="http://schemas.microsoft.com/office/drawing/2014/main" xmlns="" id="{8C232558-F920-401B-A2BE-FF08099839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10975" y="6323744"/>
            <a:ext cx="467653" cy="333086"/>
          </a:xfrm>
        </p:spPr>
        <p:txBody>
          <a:bodyPr/>
          <a:lstStyle/>
          <a:p>
            <a:fld id="{86CB4B4D-7CA3-9044-876B-883B54F8677D}" type="slidenum">
              <a:rPr lang="ru-RU" smtClean="0"/>
              <a:t>13</a:t>
            </a:fld>
            <a:endParaRPr lang="ru-RU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xmlns="" id="{20ADF797-176F-4F33-A1A2-431D5EC64164}"/>
              </a:ext>
            </a:extLst>
          </p:cNvPr>
          <p:cNvSpPr/>
          <p:nvPr/>
        </p:nvSpPr>
        <p:spPr>
          <a:xfrm>
            <a:off x="281304" y="1204364"/>
            <a:ext cx="11200067" cy="51193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8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135">
            <a:extLst>
              <a:ext uri="{FF2B5EF4-FFF2-40B4-BE49-F238E27FC236}">
                <a16:creationId xmlns:a16="http://schemas.microsoft.com/office/drawing/2014/main" xmlns="" id="{63DC1ADE-BBDE-4EAC-A8CE-307B1149791C}"/>
              </a:ext>
            </a:extLst>
          </p:cNvPr>
          <p:cNvCxnSpPr>
            <a:cxnSpLocks/>
          </p:cNvCxnSpPr>
          <p:nvPr/>
        </p:nvCxnSpPr>
        <p:spPr>
          <a:xfrm>
            <a:off x="489298" y="3063421"/>
            <a:ext cx="1019582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55">
            <a:extLst>
              <a:ext uri="{FF2B5EF4-FFF2-40B4-BE49-F238E27FC236}">
                <a16:creationId xmlns:a16="http://schemas.microsoft.com/office/drawing/2014/main" xmlns="" id="{F293A6EC-F696-45C9-BF53-A3C7066C297C}"/>
              </a:ext>
            </a:extLst>
          </p:cNvPr>
          <p:cNvCxnSpPr>
            <a:cxnSpLocks/>
          </p:cNvCxnSpPr>
          <p:nvPr/>
        </p:nvCxnSpPr>
        <p:spPr>
          <a:xfrm>
            <a:off x="522909" y="4644461"/>
            <a:ext cx="100286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">
            <a:extLst>
              <a:ext uri="{FF2B5EF4-FFF2-40B4-BE49-F238E27FC236}">
                <a16:creationId xmlns:a16="http://schemas.microsoft.com/office/drawing/2014/main" xmlns="" id="{D7BF0F93-DE9F-42E5-9A97-14DA7670DD65}"/>
              </a:ext>
            </a:extLst>
          </p:cNvPr>
          <p:cNvGrpSpPr>
            <a:grpSpLocks/>
          </p:cNvGrpSpPr>
          <p:nvPr/>
        </p:nvGrpSpPr>
        <p:grpSpPr bwMode="auto">
          <a:xfrm>
            <a:off x="555299" y="1241263"/>
            <a:ext cx="1050909" cy="262699"/>
            <a:chOff x="915" y="891"/>
            <a:chExt cx="340" cy="139"/>
          </a:xfrm>
        </p:grpSpPr>
        <p:cxnSp>
          <p:nvCxnSpPr>
            <p:cNvPr id="33" name="AutoShape 249">
              <a:extLst>
                <a:ext uri="{FF2B5EF4-FFF2-40B4-BE49-F238E27FC236}">
                  <a16:creationId xmlns:a16="http://schemas.microsoft.com/office/drawing/2014/main" xmlns="" id="{7EE607A4-2966-4038-BAE1-EDFC9B71FBE5}"/>
                </a:ext>
              </a:extLst>
            </p:cNvPr>
            <p:cNvCxnSpPr>
              <a:cxnSpLocks noChangeShapeType="1"/>
              <a:stCxn id="62" idx="4"/>
              <a:endCxn id="62" idx="6"/>
            </p:cNvCxnSpPr>
            <p:nvPr/>
          </p:nvCxnSpPr>
          <p:spPr bwMode="auto">
            <a:xfrm>
              <a:off x="915" y="1030"/>
              <a:ext cx="34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AutoShape 250">
              <a:extLst>
                <a:ext uri="{FF2B5EF4-FFF2-40B4-BE49-F238E27FC236}">
                  <a16:creationId xmlns:a16="http://schemas.microsoft.com/office/drawing/2014/main" xmlns="" id="{456AA2CB-7AB7-4F14-9F35-CB277759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891"/>
              <a:ext cx="340" cy="13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6880" anchor="b">
              <a:spAutoFit/>
            </a:bodyPr>
            <a:lstStyle/>
            <a:p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Страна</a:t>
              </a:r>
            </a:p>
          </p:txBody>
        </p:sp>
      </p:grpSp>
      <p:grpSp>
        <p:nvGrpSpPr>
          <p:cNvPr id="48" name="Group 1">
            <a:extLst>
              <a:ext uri="{FF2B5EF4-FFF2-40B4-BE49-F238E27FC236}">
                <a16:creationId xmlns:a16="http://schemas.microsoft.com/office/drawing/2014/main" xmlns="" id="{A0F0CFDD-9069-4DF9-81AA-802B174A9CF9}"/>
              </a:ext>
            </a:extLst>
          </p:cNvPr>
          <p:cNvGrpSpPr>
            <a:grpSpLocks/>
          </p:cNvGrpSpPr>
          <p:nvPr/>
        </p:nvGrpSpPr>
        <p:grpSpPr bwMode="auto">
          <a:xfrm>
            <a:off x="2373736" y="1229720"/>
            <a:ext cx="977503" cy="262884"/>
            <a:chOff x="915" y="857"/>
            <a:chExt cx="1273" cy="173"/>
          </a:xfrm>
        </p:grpSpPr>
        <p:cxnSp>
          <p:nvCxnSpPr>
            <p:cNvPr id="49" name="AutoShape 249">
              <a:extLst>
                <a:ext uri="{FF2B5EF4-FFF2-40B4-BE49-F238E27FC236}">
                  <a16:creationId xmlns:a16="http://schemas.microsoft.com/office/drawing/2014/main" xmlns="" id="{1619FF6F-D8EB-4D00-A024-E8CEFD0BB4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5" y="1030"/>
              <a:ext cx="1273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AutoShape 250">
              <a:extLst>
                <a:ext uri="{FF2B5EF4-FFF2-40B4-BE49-F238E27FC236}">
                  <a16:creationId xmlns:a16="http://schemas.microsoft.com/office/drawing/2014/main" xmlns="" id="{DB071341-DDA9-4126-AF4B-57D43B4A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857"/>
              <a:ext cx="1273" cy="17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6880" anchor="b">
              <a:spAutoFit/>
            </a:bodyPr>
            <a:lstStyle/>
            <a:p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Город</a:t>
              </a:r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D5CFD7E6-C777-49A8-95A5-602D73FB9362}"/>
              </a:ext>
            </a:extLst>
          </p:cNvPr>
          <p:cNvSpPr/>
          <p:nvPr/>
        </p:nvSpPr>
        <p:spPr>
          <a:xfrm>
            <a:off x="911754" y="4123589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7413" eaLnBrk="0" hangingPunct="0">
              <a:spcBef>
                <a:spcPct val="20000"/>
              </a:spcBef>
            </a:pPr>
            <a:r>
              <a:rPr lang="ru-RU" sz="1400" i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КНР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055DFF01-0929-4849-BBA5-2298AF5051F2}"/>
              </a:ext>
            </a:extLst>
          </p:cNvPr>
          <p:cNvSpPr/>
          <p:nvPr/>
        </p:nvSpPr>
        <p:spPr>
          <a:xfrm>
            <a:off x="2031788" y="2055245"/>
            <a:ext cx="16499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03664" lvl="1" algn="ctr">
              <a:defRPr/>
            </a:pPr>
            <a:r>
              <a:rPr lang="ru-RU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Бирмингем</a:t>
            </a:r>
          </a:p>
        </p:txBody>
      </p:sp>
      <p:pic>
        <p:nvPicPr>
          <p:cNvPr id="67" name="Picture 31">
            <a:extLst>
              <a:ext uri="{FF2B5EF4-FFF2-40B4-BE49-F238E27FC236}">
                <a16:creationId xmlns:a16="http://schemas.microsoft.com/office/drawing/2014/main" xmlns="" id="{9B88975A-E874-42AE-841C-B6D6E933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" y="1804082"/>
            <a:ext cx="1456888" cy="72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3">
            <a:extLst>
              <a:ext uri="{FF2B5EF4-FFF2-40B4-BE49-F238E27FC236}">
                <a16:creationId xmlns:a16="http://schemas.microsoft.com/office/drawing/2014/main" xmlns="" id="{68AD57E2-D6C5-4518-8537-F1E20BFA2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9" y="3225262"/>
            <a:ext cx="1407544" cy="93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8A87D249-B1C7-434E-83C9-9F2DCC03E50F}"/>
              </a:ext>
            </a:extLst>
          </p:cNvPr>
          <p:cNvSpPr/>
          <p:nvPr/>
        </p:nvSpPr>
        <p:spPr>
          <a:xfrm>
            <a:off x="433180" y="2477117"/>
            <a:ext cx="1632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7413" eaLnBrk="0" hangingPunct="0">
              <a:spcBef>
                <a:spcPct val="20000"/>
              </a:spcBef>
            </a:pPr>
            <a:r>
              <a:rPr lang="ru-RU" sz="1400" i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Великобритания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09B663C8-2624-46E3-829B-E459521CDDA3}"/>
              </a:ext>
            </a:extLst>
          </p:cNvPr>
          <p:cNvSpPr/>
          <p:nvPr/>
        </p:nvSpPr>
        <p:spPr>
          <a:xfrm>
            <a:off x="855572" y="5784792"/>
            <a:ext cx="787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7413" eaLnBrk="0" hangingPunct="0">
              <a:spcBef>
                <a:spcPct val="20000"/>
              </a:spcBef>
            </a:pPr>
            <a:r>
              <a:rPr lang="ru-RU" sz="1400" i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Канада</a:t>
            </a:r>
          </a:p>
        </p:txBody>
      </p:sp>
      <p:pic>
        <p:nvPicPr>
          <p:cNvPr id="72" name="Picture 17">
            <a:extLst>
              <a:ext uri="{FF2B5EF4-FFF2-40B4-BE49-F238E27FC236}">
                <a16:creationId xmlns:a16="http://schemas.microsoft.com/office/drawing/2014/main" xmlns="" id="{C3DD758C-C1E4-4FC0-B966-1C780FE8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249" y="5018233"/>
            <a:ext cx="1542040" cy="77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" name="Group 1">
            <a:extLst>
              <a:ext uri="{FF2B5EF4-FFF2-40B4-BE49-F238E27FC236}">
                <a16:creationId xmlns:a16="http://schemas.microsoft.com/office/drawing/2014/main" xmlns="" id="{509E5163-E14B-49AF-A02B-40FDD12665BC}"/>
              </a:ext>
            </a:extLst>
          </p:cNvPr>
          <p:cNvGrpSpPr>
            <a:grpSpLocks/>
          </p:cNvGrpSpPr>
          <p:nvPr/>
        </p:nvGrpSpPr>
        <p:grpSpPr bwMode="auto">
          <a:xfrm>
            <a:off x="4226035" y="992225"/>
            <a:ext cx="1649995" cy="509053"/>
            <a:chOff x="915" y="695"/>
            <a:chExt cx="1273" cy="335"/>
          </a:xfrm>
        </p:grpSpPr>
        <p:cxnSp>
          <p:nvCxnSpPr>
            <p:cNvPr id="74" name="AutoShape 249">
              <a:extLst>
                <a:ext uri="{FF2B5EF4-FFF2-40B4-BE49-F238E27FC236}">
                  <a16:creationId xmlns:a16="http://schemas.microsoft.com/office/drawing/2014/main" xmlns="" id="{8E768A0A-1358-4770-9C3F-C8DF5A00CE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5" y="1030"/>
              <a:ext cx="1273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AutoShape 250">
              <a:extLst>
                <a:ext uri="{FF2B5EF4-FFF2-40B4-BE49-F238E27FC236}">
                  <a16:creationId xmlns:a16="http://schemas.microsoft.com/office/drawing/2014/main" xmlns="" id="{5097AF29-1289-46ED-A187-B01E3D87F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695"/>
              <a:ext cx="1273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6880" anchor="b">
              <a:spAutoFit/>
            </a:bodyPr>
            <a:lstStyle/>
            <a:p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Население, чел.</a:t>
              </a:r>
            </a:p>
          </p:txBody>
        </p:sp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C4458428-6BD6-4E89-ADFE-CD6DB1EB2714}"/>
              </a:ext>
            </a:extLst>
          </p:cNvPr>
          <p:cNvSpPr/>
          <p:nvPr/>
        </p:nvSpPr>
        <p:spPr>
          <a:xfrm>
            <a:off x="1885793" y="3581853"/>
            <a:ext cx="16499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03664" lvl="1" algn="ctr">
              <a:defRPr/>
            </a:pPr>
            <a:r>
              <a:rPr lang="ru-RU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Фушунь</a:t>
            </a:r>
            <a:endParaRPr lang="ru-RU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C93A6F45-6083-4F04-995E-1776F725E6BB}"/>
              </a:ext>
            </a:extLst>
          </p:cNvPr>
          <p:cNvSpPr/>
          <p:nvPr/>
        </p:nvSpPr>
        <p:spPr>
          <a:xfrm>
            <a:off x="1885792" y="5221497"/>
            <a:ext cx="16499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03664" lvl="1" algn="ctr">
              <a:defRPr/>
            </a:pPr>
            <a:r>
              <a:rPr lang="ru-RU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Калгари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20C04CE0-B5F8-4368-A2AE-34FCB6F4AF20}"/>
              </a:ext>
            </a:extLst>
          </p:cNvPr>
          <p:cNvSpPr/>
          <p:nvPr/>
        </p:nvSpPr>
        <p:spPr>
          <a:xfrm>
            <a:off x="3977912" y="2055245"/>
            <a:ext cx="16499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03664" lvl="1" algn="ctr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1 140 000</a:t>
            </a:r>
            <a:endParaRPr lang="ru-RU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50D4377E-A447-46D5-B125-40ED1E3003F1}"/>
              </a:ext>
            </a:extLst>
          </p:cNvPr>
          <p:cNvSpPr/>
          <p:nvPr/>
        </p:nvSpPr>
        <p:spPr>
          <a:xfrm>
            <a:off x="3977911" y="3556230"/>
            <a:ext cx="16499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03664" lvl="1" algn="ctr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1 380 000</a:t>
            </a:r>
            <a:endParaRPr lang="ru-RU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2F3D00B3-E8FB-4030-9A12-9351DA2C552E}"/>
              </a:ext>
            </a:extLst>
          </p:cNvPr>
          <p:cNvSpPr/>
          <p:nvPr/>
        </p:nvSpPr>
        <p:spPr>
          <a:xfrm>
            <a:off x="3977910" y="5221497"/>
            <a:ext cx="16499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03664" lvl="1" algn="ctr">
              <a:defRPr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 </a:t>
            </a:r>
            <a:r>
              <a:rPr lang="ru-RU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285</a:t>
            </a: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000</a:t>
            </a:r>
            <a:endParaRPr lang="ru-RU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pSp>
        <p:nvGrpSpPr>
          <p:cNvPr id="82" name="Group 1">
            <a:extLst>
              <a:ext uri="{FF2B5EF4-FFF2-40B4-BE49-F238E27FC236}">
                <a16:creationId xmlns:a16="http://schemas.microsoft.com/office/drawing/2014/main" xmlns="" id="{024C18E3-3702-4E5E-9837-9DE9F4CDDFB8}"/>
              </a:ext>
            </a:extLst>
          </p:cNvPr>
          <p:cNvGrpSpPr>
            <a:grpSpLocks/>
          </p:cNvGrpSpPr>
          <p:nvPr/>
        </p:nvGrpSpPr>
        <p:grpSpPr bwMode="auto">
          <a:xfrm>
            <a:off x="7964116" y="1241163"/>
            <a:ext cx="1649995" cy="262884"/>
            <a:chOff x="915" y="857"/>
            <a:chExt cx="1273" cy="173"/>
          </a:xfrm>
        </p:grpSpPr>
        <p:cxnSp>
          <p:nvCxnSpPr>
            <p:cNvPr id="83" name="AutoShape 249">
              <a:extLst>
                <a:ext uri="{FF2B5EF4-FFF2-40B4-BE49-F238E27FC236}">
                  <a16:creationId xmlns:a16="http://schemas.microsoft.com/office/drawing/2014/main" xmlns="" id="{EDEC2CEC-24ED-4AA9-8FE0-326DDDD686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5" y="1030"/>
              <a:ext cx="1273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4" name="AutoShape 250">
              <a:extLst>
                <a:ext uri="{FF2B5EF4-FFF2-40B4-BE49-F238E27FC236}">
                  <a16:creationId xmlns:a16="http://schemas.microsoft.com/office/drawing/2014/main" xmlns="" id="{558B5AD8-F0D9-4AA1-BD1D-12D9CB103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857"/>
              <a:ext cx="1273" cy="17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6880" anchor="b">
              <a:spAutoFit/>
            </a:bodyPr>
            <a:lstStyle/>
            <a:p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Описание</a:t>
              </a: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2C29B4C8-8C87-45D4-940D-251F5D770F10}"/>
              </a:ext>
            </a:extLst>
          </p:cNvPr>
          <p:cNvSpPr/>
          <p:nvPr/>
        </p:nvSpPr>
        <p:spPr>
          <a:xfrm>
            <a:off x="6385389" y="1644074"/>
            <a:ext cx="47723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89414" lvl="1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Исконно индустриальный город, расположенный в центральной части страны</a:t>
            </a:r>
          </a:p>
          <a:p>
            <a:pPr marL="489414" lvl="1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Сегодня более 88% жителей работают в сфере сервисов и услуг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0A7B1B1-03AE-447E-811A-2EC185BF3DA0}"/>
              </a:ext>
            </a:extLst>
          </p:cNvPr>
          <p:cNvSpPr/>
          <p:nvPr/>
        </p:nvSpPr>
        <p:spPr>
          <a:xfrm>
            <a:off x="6385389" y="4696103"/>
            <a:ext cx="47723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89414" lvl="1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Основан в 1884 году возле важного железнодорожного узла</a:t>
            </a:r>
          </a:p>
          <a:p>
            <a:pPr marL="489414" lvl="1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Высокий уровень жизни в городе обеспечен притяжением нефтяных доходов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E02F7900-928A-4F32-9E5C-726D6197C70E}"/>
              </a:ext>
            </a:extLst>
          </p:cNvPr>
          <p:cNvSpPr/>
          <p:nvPr/>
        </p:nvSpPr>
        <p:spPr>
          <a:xfrm>
            <a:off x="6385389" y="3152912"/>
            <a:ext cx="477234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89414" lvl="1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Одни из современных быстрорастущих городов-миллионников Китая</a:t>
            </a:r>
            <a:endParaRPr lang="en-US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89414" lvl="1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Является важным центром энергетики для страны</a:t>
            </a:r>
          </a:p>
        </p:txBody>
      </p:sp>
    </p:spTree>
    <p:extLst>
      <p:ext uri="{BB962C8B-B14F-4D97-AF65-F5344CB8AC3E}">
        <p14:creationId xmlns:p14="http://schemas.microsoft.com/office/powerpoint/2010/main" val="2801050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71C29978-9918-4584-B612-898F9CAF5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1519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Слайд think-cell" r:id="rId29" imgW="488" imgH="486" progId="TCLayout.ActiveDocument.1">
                  <p:embed/>
                </p:oleObj>
              </mc:Choice>
              <mc:Fallback>
                <p:oleObj name="Слайд think-cell" r:id="rId29" imgW="488" imgH="48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xmlns="" id="{71C29978-9918-4584-B612-898F9CAF5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6B473C9E-0BCA-448C-85F3-28502A052E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endParaRPr kumimoji="0" lang="ru-RU" sz="14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503030101060003"/>
              <a:ea typeface="+mn-ea"/>
              <a:cs typeface="+mn-cs"/>
              <a:sym typeface="Raleway" panose="020B0503030101060003"/>
            </a:endParaRPr>
          </a:p>
        </p:txBody>
      </p:sp>
      <p:sp>
        <p:nvSpPr>
          <p:cNvPr id="501" name="Заголовок 1"/>
          <p:cNvSpPr txBox="1">
            <a:spLocks noGrp="1"/>
          </p:cNvSpPr>
          <p:nvPr>
            <p:ph type="title"/>
          </p:nvPr>
        </p:nvSpPr>
        <p:spPr>
          <a:xfrm>
            <a:off x="66782" y="36928"/>
            <a:ext cx="12125217" cy="9254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 smtClean="0"/>
              <a:t>Производительность </a:t>
            </a:r>
            <a:r>
              <a:rPr lang="ru-RU" sz="2800" dirty="0"/>
              <a:t>труда в Екатеринбурге конкурентоспособна только при сравнении с городами России </a:t>
            </a:r>
            <a:endParaRPr sz="2800" dirty="0"/>
          </a:p>
        </p:txBody>
      </p:sp>
      <p:graphicFrame>
        <p:nvGraphicFramePr>
          <p:cNvPr id="150" name="Chart 3">
            <a:extLst>
              <a:ext uri="{FF2B5EF4-FFF2-40B4-BE49-F238E27FC236}">
                <a16:creationId xmlns:a16="http://schemas.microsoft.com/office/drawing/2014/main" xmlns="" id="{381B2C44-3E8A-4DCB-8F44-41D11222F1F1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73404462"/>
              </p:ext>
            </p:extLst>
          </p:nvPr>
        </p:nvGraphicFramePr>
        <p:xfrm>
          <a:off x="2012950" y="1530350"/>
          <a:ext cx="3479800" cy="473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29016F9-5E1C-408B-9CAF-A2A9C2CCBCAE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2905125" y="4181475"/>
            <a:ext cx="27574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8BEE8CC7-8281-413E-A62A-BB384C4E895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5662613" y="4181475"/>
            <a:ext cx="0" cy="17113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6164D41-6164-4FB6-A9B9-A2132E86BF55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H="1">
            <a:off x="5510213" y="5892800"/>
            <a:ext cx="1524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Уровень текста 1…">
            <a:extLst>
              <a:ext uri="{FF2B5EF4-FFF2-40B4-BE49-F238E27FC236}">
                <a16:creationId xmlns:a16="http://schemas.microsoft.com/office/drawing/2014/main" xmlns="" id="{3913723A-1E9D-4BE3-8228-62315222E961}"/>
              </a:ext>
            </a:extLst>
          </p:cNvPr>
          <p:cNvSpPr txBox="1"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458913" y="2944813"/>
            <a:ext cx="51911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406E986-29B7-4055-8F12-BAF579D553B9}" type="datetime'''''''''''''''''''П''''''''''е''р''''''мь'''''''''''''''''''">
              <a:rPr lang="ru-RU" altLang="en-US" sz="1400" smtClean="0">
                <a:solidFill>
                  <a:schemeClr val="tx1"/>
                </a:solidFill>
              </a:rPr>
              <a:pPr/>
              <a:t>Пермь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Уровень текста 1…">
            <a:extLst>
              <a:ext uri="{FF2B5EF4-FFF2-40B4-BE49-F238E27FC236}">
                <a16:creationId xmlns:a16="http://schemas.microsoft.com/office/drawing/2014/main" xmlns="" id="{4FE6BD47-D4B8-48C4-9813-52799BF56FF8}"/>
              </a:ext>
            </a:extLst>
          </p:cNvPr>
          <p:cNvSpPr txBox="1"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03275" y="4086225"/>
            <a:ext cx="117475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BF342BF-6314-4254-8529-C7C46BC696E1}" type="datetime'''Ек''а''''''''тер''''и''''н''''б''''у''''р''г'''''' '''''''''">
              <a:rPr lang="ru-RU" altLang="en-US" sz="1400" smtClean="0">
                <a:solidFill>
                  <a:schemeClr val="tx1"/>
                </a:solidFill>
              </a:rPr>
              <a:pPr/>
              <a:t>Екатеринбург 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4" name="Уровень текста 1…">
            <a:extLst>
              <a:ext uri="{FF2B5EF4-FFF2-40B4-BE49-F238E27FC236}">
                <a16:creationId xmlns:a16="http://schemas.microsoft.com/office/drawing/2014/main" xmlns="" id="{A5373A19-B835-4630-9667-7B78AB7DA172}"/>
              </a:ext>
            </a:extLst>
          </p:cNvPr>
          <p:cNvSpPr txBox="1"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100138" y="1803400"/>
            <a:ext cx="87788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F557455-252A-49A8-9332-B72F1F9DA842}" type="datetime'Ч''''''''''''''е''''''''''''''ляб''''''и''нс''''''к'''''''''''">
              <a:rPr lang="ru-RU" altLang="en-US" sz="1400" smtClean="0">
                <a:solidFill>
                  <a:schemeClr val="tx1"/>
                </a:solidFill>
              </a:rPr>
              <a:pPr/>
              <a:t>Челябинск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Уровень текста 1…">
            <a:extLst>
              <a:ext uri="{FF2B5EF4-FFF2-40B4-BE49-F238E27FC236}">
                <a16:creationId xmlns:a16="http://schemas.microsoft.com/office/drawing/2014/main" xmlns="" id="{CD1D608F-E5B9-42FB-B053-82C7CCD1062E}"/>
              </a:ext>
            </a:extLst>
          </p:cNvPr>
          <p:cNvSpPr txBox="1"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065213" y="5227638"/>
            <a:ext cx="91281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EC4573F-67FF-4C1E-9B62-3DF7FAB4BE30}" type="datetime'''''''''''Би''''''р''''м''и''''''''''''''''''''''нг''''ем'">
              <a:rPr lang="ru-RU" altLang="en-US" sz="1400" smtClean="0">
                <a:solidFill>
                  <a:schemeClr val="tx1"/>
                </a:solidFill>
              </a:rPr>
              <a:pPr/>
              <a:t>Бирмингем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5" name="Уровень текста 1…">
            <a:extLst>
              <a:ext uri="{FF2B5EF4-FFF2-40B4-BE49-F238E27FC236}">
                <a16:creationId xmlns:a16="http://schemas.microsoft.com/office/drawing/2014/main" xmlns="" id="{C02B506E-882E-424D-9A46-12FCE89C2E03}"/>
              </a:ext>
            </a:extLst>
          </p:cNvPr>
          <p:cNvSpPr txBox="1"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55663" y="2373313"/>
            <a:ext cx="112236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AC5CB93-948A-428F-9D58-5566A326E4C2}" type="datetime'Н''''''''о''во''''''''сиб''''''''''''и''''''р''с''''''''к '">
              <a:rPr lang="ru-RU" altLang="en-US" sz="1400" smtClean="0">
                <a:solidFill>
                  <a:schemeClr val="tx1"/>
                </a:solidFill>
              </a:rPr>
              <a:pPr/>
              <a:t>Новосибирск 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Уровень текста 1…">
            <a:extLst>
              <a:ext uri="{FF2B5EF4-FFF2-40B4-BE49-F238E27FC236}">
                <a16:creationId xmlns:a16="http://schemas.microsoft.com/office/drawing/2014/main" xmlns="" id="{54BAEC35-CA93-4E04-978F-4E88222CA833}"/>
              </a:ext>
            </a:extLst>
          </p:cNvPr>
          <p:cNvSpPr txBox="1"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646238" y="3514725"/>
            <a:ext cx="33178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3CCFCD4-3EF9-492A-980F-39F30A2F1294}" type="datetime'''''У''''''''''''''''''''''''''''''''''''''''''''''ф''а'''''">
              <a:rPr lang="ru-RU" altLang="en-US" sz="1400" smtClean="0">
                <a:solidFill>
                  <a:schemeClr val="tx1"/>
                </a:solidFill>
              </a:rPr>
              <a:pPr/>
              <a:t>Уфа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7" name="Уровень текста 1…">
            <a:extLst>
              <a:ext uri="{FF2B5EF4-FFF2-40B4-BE49-F238E27FC236}">
                <a16:creationId xmlns:a16="http://schemas.microsoft.com/office/drawing/2014/main" xmlns="" id="{2B7702D7-C986-4EC2-A046-4A33D7109E3B}"/>
              </a:ext>
            </a:extLst>
          </p:cNvPr>
          <p:cNvSpPr txBox="1"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355725" y="4656138"/>
            <a:ext cx="6223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7F2762B-11D5-457B-93E2-91D162C79270}" type="datetime'''''''''''''''''Фу''''''''''''''''''''''ш''''''у''''''''нь'''">
              <a:rPr lang="ru-RU" altLang="en-US" sz="1400" smtClean="0">
                <a:solidFill>
                  <a:schemeClr val="tx1"/>
                </a:solidFill>
              </a:rPr>
              <a:pPr/>
              <a:t>Фушунь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5" name="Уровень текста 1…">
            <a:extLst>
              <a:ext uri="{FF2B5EF4-FFF2-40B4-BE49-F238E27FC236}">
                <a16:creationId xmlns:a16="http://schemas.microsoft.com/office/drawing/2014/main" xmlns="" id="{ED8C540F-ADC8-41BB-9A00-252A7E433DA5}"/>
              </a:ext>
            </a:extLst>
          </p:cNvPr>
          <p:cNvSpPr txBox="1"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322388" y="5797550"/>
            <a:ext cx="6556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B7DCB10-07A9-4A3D-A2A3-AC2BDB1322D5}" type="datetime'''''К''''''а''л''''''''''га''''''''''''''''''''ри'''''">
              <a:rPr lang="ru-RU" altLang="en-US" sz="1400" smtClean="0">
                <a:solidFill>
                  <a:schemeClr val="tx1"/>
                </a:solidFill>
              </a:rPr>
              <a:pPr/>
              <a:t>Калгари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Уровень текста 1…">
            <a:extLst>
              <a:ext uri="{FF2B5EF4-FFF2-40B4-BE49-F238E27FC236}">
                <a16:creationId xmlns:a16="http://schemas.microsoft.com/office/drawing/2014/main" xmlns="" id="{D4E968F5-2CAB-40B3-A4B3-B43B3A5AF8A3}"/>
              </a:ext>
            </a:extLst>
          </p:cNvPr>
          <p:cNvSpPr txBox="1"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120900" y="1377951"/>
            <a:ext cx="4668838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b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BDA988E-3F22-439A-BE8D-59E316927A4D}" type="datetime'Производите''льность труда, тыс. $'' ''н''а ч''елове''к''''а'">
              <a:rPr lang="ru-RU" altLang="en-US" sz="1600" b="1" smtClean="0">
                <a:solidFill>
                  <a:schemeClr val="tx1"/>
                </a:solidFill>
                <a:ea typeface="+mn-ea"/>
                <a:cs typeface="+mn-cs"/>
              </a:rPr>
              <a:pPr/>
              <a:t>Производительность труда, тыс. $ на человека</a:t>
            </a:fld>
            <a:endParaRPr lang="ru-RU" sz="1600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xmlns="" id="{32E1597F-5449-DD4D-B881-9FF4C4FDE3F0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280025" y="4900613"/>
            <a:ext cx="766763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i="0" kern="1200" baseline="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8A505A-3F4A-4580-BA20-55E3819F614B}" type="datetime'''''+''''''''5''''6''''''''''''''''''''''''''8''''''''''%'">
              <a:rPr lang="ru-RU" altLang="en-US" sz="1400" b="1" smtClean="0">
                <a:effectLst/>
              </a:rPr>
              <a:pPr/>
              <a:t>+568%</a:t>
            </a:fld>
            <a:endParaRPr lang="ru-RU" sz="1400" b="1" dirty="0">
              <a:sym typeface="Raleway" panose="020B0503030101060003"/>
            </a:endParaRPr>
          </a:p>
        </p:txBody>
      </p:sp>
      <p:sp>
        <p:nvSpPr>
          <p:cNvPr id="91" name="Номер слайда 4">
            <a:extLst>
              <a:ext uri="{FF2B5EF4-FFF2-40B4-BE49-F238E27FC236}">
                <a16:creationId xmlns:a16="http://schemas.microsoft.com/office/drawing/2014/main" xmlns="" id="{8C232558-F920-401B-A2BE-FF08099839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585913" y="6261100"/>
            <a:ext cx="495949" cy="479035"/>
          </a:xfrm>
        </p:spPr>
        <p:txBody>
          <a:bodyPr/>
          <a:lstStyle/>
          <a:p>
            <a:fld id="{86CB4B4D-7CA3-9044-876B-883B54F8677D}" type="slidenum">
              <a:rPr lang="ru-RU" smtClean="0"/>
              <a:t>14</a:t>
            </a:fld>
            <a:endParaRPr lang="ru-RU" dirty="0"/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xmlns="" id="{7A6002FA-0A1E-4B68-B603-5B70FEB79A46}"/>
              </a:ext>
            </a:extLst>
          </p:cNvPr>
          <p:cNvSpPr txBox="1"/>
          <p:nvPr/>
        </p:nvSpPr>
        <p:spPr>
          <a:xfrm>
            <a:off x="160634" y="6308387"/>
            <a:ext cx="11382382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Комментарии: производительность труда рассчитана как отношение объема ВВП, формируемого городом, к численности населения, данные по ВВП за 2017 год, по численности населения за 2018-2019 года. Источник данных – исследование «Экономика городов-миллионников: право на развитие», отчеты Глав городов, данные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Ceic</a:t>
            </a: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курсы валют на 11.10.2020</a:t>
            </a:r>
          </a:p>
        </p:txBody>
      </p:sp>
      <p:graphicFrame>
        <p:nvGraphicFramePr>
          <p:cNvPr id="152" name="Chart 3">
            <a:extLst>
              <a:ext uri="{FF2B5EF4-FFF2-40B4-BE49-F238E27FC236}">
                <a16:creationId xmlns:a16="http://schemas.microsoft.com/office/drawing/2014/main" xmlns="" id="{485C6F10-DB4A-466D-973D-6F48D70E0632}"/>
              </a:ext>
            </a:extLst>
          </p:cNvPr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94956685"/>
              </p:ext>
            </p:extLst>
          </p:nvPr>
        </p:nvGraphicFramePr>
        <p:xfrm>
          <a:off x="8342313" y="1530350"/>
          <a:ext cx="3622675" cy="473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86" name="Уровень текста 1…">
            <a:extLst>
              <a:ext uri="{FF2B5EF4-FFF2-40B4-BE49-F238E27FC236}">
                <a16:creationId xmlns:a16="http://schemas.microsoft.com/office/drawing/2014/main" xmlns="" id="{25E01247-25C3-427D-99DB-37FD3E39C130}"/>
              </a:ext>
            </a:extLst>
          </p:cNvPr>
          <p:cNvSpPr txBox="1"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788275" y="2944813"/>
            <a:ext cx="51911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69B4EB8-32CB-4711-8A5D-D55C18F18758}" type="datetime'''''''''''''''''П''''''''''е''''''''р''''''''''мь'''''''">
              <a:rPr lang="ru-RU" altLang="en-US" sz="1400" smtClean="0">
                <a:solidFill>
                  <a:schemeClr val="tx1"/>
                </a:solidFill>
              </a:rPr>
              <a:pPr/>
              <a:t>Пермь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0" name="Уровень текста 1…">
            <a:extLst>
              <a:ext uri="{FF2B5EF4-FFF2-40B4-BE49-F238E27FC236}">
                <a16:creationId xmlns:a16="http://schemas.microsoft.com/office/drawing/2014/main" xmlns="" id="{3761D1EC-93F3-436F-AC15-606CF1619EFF}"/>
              </a:ext>
            </a:extLst>
          </p:cNvPr>
          <p:cNvSpPr txBox="1"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429500" y="1803400"/>
            <a:ext cx="87788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C6A8E3E8-138B-45D6-B4F7-AD40C7DBB730}" type="datetime'''Че''''л''''я''''''''''''''б''''''''''и''''н''ск'''">
              <a:rPr lang="ru-RU" altLang="en-US" sz="1400" smtClean="0">
                <a:solidFill>
                  <a:schemeClr val="tx1"/>
                </a:solidFill>
              </a:rPr>
              <a:pPr/>
              <a:t>Челябинск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8" name="Уровень текста 1…">
            <a:extLst>
              <a:ext uri="{FF2B5EF4-FFF2-40B4-BE49-F238E27FC236}">
                <a16:creationId xmlns:a16="http://schemas.microsoft.com/office/drawing/2014/main" xmlns="" id="{21A10408-3B93-403E-B1A9-1B6E20A966B7}"/>
              </a:ext>
            </a:extLst>
          </p:cNvPr>
          <p:cNvSpPr txBox="1"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685088" y="4656138"/>
            <a:ext cx="6223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30C008D-50AE-4084-BE75-B85E2A0D4BD5}" type="datetime'Ф''у''ш''''''''''''''''''''''''у''''н''''''ь'''''''''''">
              <a:rPr lang="ru-RU" altLang="en-US" sz="1400" smtClean="0">
                <a:solidFill>
                  <a:schemeClr val="tx1"/>
                </a:solidFill>
              </a:rPr>
              <a:pPr/>
              <a:t>Фушунь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4" name="Уровень текста 1…">
            <a:extLst>
              <a:ext uri="{FF2B5EF4-FFF2-40B4-BE49-F238E27FC236}">
                <a16:creationId xmlns:a16="http://schemas.microsoft.com/office/drawing/2014/main" xmlns="" id="{F6AA3CD8-28E1-4F0F-AAE8-5F4B8AC85019}"/>
              </a:ext>
            </a:extLst>
          </p:cNvPr>
          <p:cNvSpPr txBox="1"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185025" y="2373313"/>
            <a:ext cx="112236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679AC84-73D7-4FEC-A757-E6F9CC2F9CB0}" type="datetime'Нов''''''''о''''''сиб''''''''и''''р''''с''к'''''''''''' '''''">
              <a:rPr lang="ru-RU" altLang="en-US" sz="1400" smtClean="0">
                <a:solidFill>
                  <a:schemeClr val="tx1"/>
                </a:solidFill>
              </a:rPr>
              <a:pPr/>
              <a:t>Новосибирск 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2" name="Уровень текста 1…">
            <a:extLst>
              <a:ext uri="{FF2B5EF4-FFF2-40B4-BE49-F238E27FC236}">
                <a16:creationId xmlns:a16="http://schemas.microsoft.com/office/drawing/2014/main" xmlns="" id="{05B688AC-3422-410F-B24C-EA9867FD0013}"/>
              </a:ext>
            </a:extLst>
          </p:cNvPr>
          <p:cNvSpPr txBox="1"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394575" y="5227638"/>
            <a:ext cx="91281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51F4DF4-D651-4D2E-95BA-EB4240DBC8D5}" type="datetime'''''''''Б''''''''''и''''''''''р''''''м''''и''нге''м'''''''''">
              <a:rPr lang="ru-RU" altLang="en-US" sz="1400" smtClean="0">
                <a:solidFill>
                  <a:schemeClr val="tx1"/>
                </a:solidFill>
              </a:rPr>
              <a:pPr/>
              <a:t>Бирмингем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7" name="Уровень текста 1…">
            <a:extLst>
              <a:ext uri="{FF2B5EF4-FFF2-40B4-BE49-F238E27FC236}">
                <a16:creationId xmlns:a16="http://schemas.microsoft.com/office/drawing/2014/main" xmlns="" id="{C84B4563-5DA4-4628-A589-5C71551A1EF5}"/>
              </a:ext>
            </a:extLst>
          </p:cNvPr>
          <p:cNvSpPr txBox="1"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975600" y="3514725"/>
            <a:ext cx="33178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68178CE-10C1-4581-8EF6-1C837CF96FBC}" type="datetime'''У''''''''''ф''''''''''''''''''''''''''''''''а'''''''''''">
              <a:rPr lang="ru-RU" altLang="en-US" sz="1400" smtClean="0">
                <a:solidFill>
                  <a:schemeClr val="tx1"/>
                </a:solidFill>
              </a:rPr>
              <a:pPr/>
              <a:t>Уфа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5" name="Уровень текста 1…">
            <a:extLst>
              <a:ext uri="{FF2B5EF4-FFF2-40B4-BE49-F238E27FC236}">
                <a16:creationId xmlns:a16="http://schemas.microsoft.com/office/drawing/2014/main" xmlns="" id="{5C62355B-DDDA-4E49-8249-1C0FA3D3B5F9}"/>
              </a:ext>
            </a:extLst>
          </p:cNvPr>
          <p:cNvSpPr txBox="1"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132638" y="4086225"/>
            <a:ext cx="117475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FDCDE83-E0AE-446A-B007-0762C27A6835}" type="datetime'''''''''''''''Е''''ка''тер''''и''нб''у''''''''р''г'''''''' '">
              <a:rPr lang="ru-RU" altLang="en-US" sz="1400" smtClean="0">
                <a:solidFill>
                  <a:schemeClr val="tx1"/>
                </a:solidFill>
              </a:rPr>
              <a:pPr/>
              <a:t>Екатеринбург 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3" name="Уровень текста 1…">
            <a:extLst>
              <a:ext uri="{FF2B5EF4-FFF2-40B4-BE49-F238E27FC236}">
                <a16:creationId xmlns:a16="http://schemas.microsoft.com/office/drawing/2014/main" xmlns="" id="{C376D5D2-C2F4-4F93-AB17-95D49F38AB9C}"/>
              </a:ext>
            </a:extLst>
          </p:cNvPr>
          <p:cNvSpPr txBox="1"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651750" y="5797550"/>
            <a:ext cx="6556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14EF2CD-F166-4AE1-BA4E-3B944FEB4082}" type="datetime'''''К''а''''''''лг''''''а''''''''''''''''''''''''''''ри'''">
              <a:rPr lang="ru-RU" altLang="en-US" sz="1400" smtClean="0">
                <a:solidFill>
                  <a:schemeClr val="tx1"/>
                </a:solidFill>
              </a:rPr>
              <a:pPr/>
              <a:t>Калгари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9" name="Уровень текста 1…">
            <a:extLst>
              <a:ext uri="{FF2B5EF4-FFF2-40B4-BE49-F238E27FC236}">
                <a16:creationId xmlns:a16="http://schemas.microsoft.com/office/drawing/2014/main" xmlns="" id="{2BC43759-DE61-4450-834B-F253D38F5765}"/>
              </a:ext>
            </a:extLst>
          </p:cNvPr>
          <p:cNvSpPr txBox="1"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8450263" y="1377950"/>
            <a:ext cx="3411538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b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C011B42-4BD7-4995-88BC-9690E2F69495}" type="datetime'''Чис''ленно''с''ть'' ''н''''ас''еле''ния,'''' ''тыс.'' чел.'">
              <a:rPr lang="ru-RU" altLang="en-US" sz="1600" b="1" smtClean="0">
                <a:solidFill>
                  <a:schemeClr val="tx1"/>
                </a:solidFill>
                <a:ea typeface="+mn-ea"/>
                <a:cs typeface="+mn-cs"/>
              </a:rPr>
              <a:pPr/>
              <a:t>Численность населения, тыс. чел.</a:t>
            </a:fld>
            <a:endParaRPr lang="ru-RU" sz="1600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42" name="Picture 27">
            <a:extLst>
              <a:ext uri="{FF2B5EF4-FFF2-40B4-BE49-F238E27FC236}">
                <a16:creationId xmlns:a16="http://schemas.microsoft.com/office/drawing/2014/main" xmlns="" id="{64639710-4F86-40F9-9141-00CDB8B7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5" y="1672717"/>
            <a:ext cx="585130" cy="3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27">
            <a:extLst>
              <a:ext uri="{FF2B5EF4-FFF2-40B4-BE49-F238E27FC236}">
                <a16:creationId xmlns:a16="http://schemas.microsoft.com/office/drawing/2014/main" xmlns="" id="{4C790C0A-4FBA-45C6-8D20-90073875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3" y="2274173"/>
            <a:ext cx="585130" cy="3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27">
            <a:extLst>
              <a:ext uri="{FF2B5EF4-FFF2-40B4-BE49-F238E27FC236}">
                <a16:creationId xmlns:a16="http://schemas.microsoft.com/office/drawing/2014/main" xmlns="" id="{957962D2-E886-4253-A364-3A6CC9BE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5" y="2822651"/>
            <a:ext cx="585130" cy="3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27">
            <a:extLst>
              <a:ext uri="{FF2B5EF4-FFF2-40B4-BE49-F238E27FC236}">
                <a16:creationId xmlns:a16="http://schemas.microsoft.com/office/drawing/2014/main" xmlns="" id="{2B9FEA4B-DA70-47FD-A29A-A5E876B6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3" y="3408897"/>
            <a:ext cx="585130" cy="3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" name="Picture 27">
            <a:extLst>
              <a:ext uri="{FF2B5EF4-FFF2-40B4-BE49-F238E27FC236}">
                <a16:creationId xmlns:a16="http://schemas.microsoft.com/office/drawing/2014/main" xmlns="" id="{C35C657A-525C-4E36-A154-A78AED1E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3" y="3956754"/>
            <a:ext cx="585130" cy="3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" name="Picture 23">
            <a:extLst>
              <a:ext uri="{FF2B5EF4-FFF2-40B4-BE49-F238E27FC236}">
                <a16:creationId xmlns:a16="http://schemas.microsoft.com/office/drawing/2014/main" xmlns="" id="{99718BA5-549E-458E-98C1-5BD9CBD6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4" y="4533976"/>
            <a:ext cx="529488" cy="3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" name="Picture 31">
            <a:extLst>
              <a:ext uri="{FF2B5EF4-FFF2-40B4-BE49-F238E27FC236}">
                <a16:creationId xmlns:a16="http://schemas.microsoft.com/office/drawing/2014/main" xmlns="" id="{1185E919-EBFE-48C3-9E23-3C0B0A236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1" y="5172077"/>
            <a:ext cx="495298" cy="24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" name="Picture 17">
            <a:extLst>
              <a:ext uri="{FF2B5EF4-FFF2-40B4-BE49-F238E27FC236}">
                <a16:creationId xmlns:a16="http://schemas.microsoft.com/office/drawing/2014/main" xmlns="" id="{49156887-88A3-4320-A10D-0E863158F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013" y="5757042"/>
            <a:ext cx="542920" cy="27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49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7FB381CA-DD03-4A49-B102-265106ED26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6112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Слайд think-cell" r:id="rId22" imgW="488" imgH="486" progId="TCLayout.ActiveDocument.1">
                  <p:embed/>
                </p:oleObj>
              </mc:Choice>
              <mc:Fallback>
                <p:oleObj name="Слайд think-cell" r:id="rId22" imgW="488" imgH="486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7FB381CA-DD03-4A49-B102-265106ED2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endParaRPr kumimoji="0" lang="ru-RU" sz="14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503030101060003"/>
              <a:ea typeface="+mn-ea"/>
              <a:cs typeface="+mn-cs"/>
              <a:sym typeface="Raleway" panose="020B0503030101060003"/>
            </a:endParaRPr>
          </a:p>
        </p:txBody>
      </p:sp>
      <p:sp>
        <p:nvSpPr>
          <p:cNvPr id="97" name="TextBox 1">
            <a:extLst>
              <a:ext uri="{FF2B5EF4-FFF2-40B4-BE49-F238E27FC236}">
                <a16:creationId xmlns:a16="http://schemas.microsoft.com/office/drawing/2014/main" xmlns="" id="{1878C2CA-C7DA-46F5-9DBD-D4C58CC6DBCF}"/>
              </a:ext>
            </a:extLst>
          </p:cNvPr>
          <p:cNvSpPr/>
          <p:nvPr/>
        </p:nvSpPr>
        <p:spPr>
          <a:xfrm>
            <a:off x="7314505" y="1704301"/>
            <a:ext cx="3710683" cy="46900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</p:spPr>
        <p:txBody>
          <a:bodyPr lIns="45718" tIns="45718" rIns="45718" bIns="45718"/>
          <a:lstStyle/>
          <a:p>
            <a:pPr algn="r"/>
            <a:r>
              <a:rPr lang="ru-RU" sz="2000" b="1" dirty="0">
                <a:latin typeface="Raleway" panose="020B0604020202020204" charset="-52"/>
              </a:rPr>
              <a:t>Среднемесячная номинальная начисленная заработная плата </a:t>
            </a:r>
          </a:p>
          <a:p>
            <a:pPr algn="r"/>
            <a:r>
              <a:rPr lang="ru-RU" sz="2000" b="1" dirty="0">
                <a:latin typeface="Raleway" panose="020B0604020202020204" charset="-52"/>
              </a:rPr>
              <a:t>за 2019 г., $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6904264" y="6412028"/>
            <a:ext cx="119137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*</a:t>
            </a:r>
            <a:r>
              <a:rPr kumimoji="0" lang="ru-RU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По</a:t>
            </a:r>
            <a:r>
              <a:rPr kumimoji="0" lang="ru-RU" sz="11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</a:t>
            </a:r>
            <a:r>
              <a:rPr lang="ru-RU" sz="1100" dirty="0"/>
              <a:t>данным Федеральная служба государственной статистики</a:t>
            </a:r>
          </a:p>
          <a:p>
            <a:r>
              <a:rPr lang="ru-RU" sz="1100" dirty="0"/>
              <a:t>**По данным международной организации труда</a:t>
            </a:r>
          </a:p>
        </p:txBody>
      </p:sp>
      <p:graphicFrame>
        <p:nvGraphicFramePr>
          <p:cNvPr id="40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97600228"/>
              </p:ext>
            </p:extLst>
          </p:nvPr>
        </p:nvGraphicFramePr>
        <p:xfrm>
          <a:off x="1893888" y="1620838"/>
          <a:ext cx="9002712" cy="450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5234C67A-D8A1-4DCA-8FB6-3DC2FCDCA289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983038" y="4141788"/>
            <a:ext cx="70834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0243E121-0843-4867-BFD8-D3FB1E142AE1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1066463" y="4141788"/>
            <a:ext cx="0" cy="54133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C0F70D27-9A12-4027-8218-F85AADBF7B2A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H="1">
            <a:off x="10914063" y="4683125"/>
            <a:ext cx="1524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4" name="Прямая соединительная линия 14343"/>
          <p:cNvCxnSpPr/>
          <p:nvPr>
            <p:custDataLst>
              <p:tags r:id="rId8"/>
            </p:custDataLst>
          </p:nvPr>
        </p:nvCxnSpPr>
        <p:spPr bwMode="gray">
          <a:xfrm>
            <a:off x="2260600" y="4141788"/>
            <a:ext cx="101600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48" name="Прямая соединительная линия 14347"/>
          <p:cNvCxnSpPr/>
          <p:nvPr>
            <p:custDataLst>
              <p:tags r:id="rId9"/>
            </p:custDataLst>
          </p:nvPr>
        </p:nvCxnSpPr>
        <p:spPr bwMode="gray">
          <a:xfrm>
            <a:off x="2260600" y="1973263"/>
            <a:ext cx="101600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47" name="Прямая соединительная линия 14346"/>
          <p:cNvCxnSpPr/>
          <p:nvPr>
            <p:custDataLst>
              <p:tags r:id="rId10"/>
            </p:custDataLst>
          </p:nvPr>
        </p:nvCxnSpPr>
        <p:spPr bwMode="gray">
          <a:xfrm>
            <a:off x="2260600" y="2516188"/>
            <a:ext cx="101600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46" name="Прямая соединительная линия 14345"/>
          <p:cNvCxnSpPr/>
          <p:nvPr>
            <p:custDataLst>
              <p:tags r:id="rId11"/>
            </p:custDataLst>
          </p:nvPr>
        </p:nvCxnSpPr>
        <p:spPr bwMode="gray">
          <a:xfrm>
            <a:off x="2260600" y="3057525"/>
            <a:ext cx="101600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1" name="Уровень текста 1…"/>
          <p:cNvSpPr txBox="1"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420812" y="3505200"/>
            <a:ext cx="35718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9624F0E-8F22-4A1A-B563-E242D82BC056}" type="datetime'''''''У''''''''''''''''ф''''''''''''''''а'''''''''">
              <a:rPr lang="ru-RU" altLang="en-US" sz="14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Уфа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4" name="Уровень текста 1…"/>
          <p:cNvSpPr txBox="1"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111250" y="4587875"/>
            <a:ext cx="66675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AF6B284-554C-436C-A200-3AB3FF06C791}" type="datetime'''''''''К''''''алга''''р''и'''''''''''''''''''''''''''''''''''">
              <a:rPr lang="ru-RU" altLang="en-US" sz="14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Калгари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4" name="Уровень текста 1…"/>
          <p:cNvSpPr txBox="1"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03263" y="2962275"/>
            <a:ext cx="10747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189D7A3-F7FC-42E4-B369-989E05CD66ED}" type="datetime'Н''о''''''в''''о''си''би''''р''''с''''к'''''''''''''''''''">
              <a:rPr lang="ru-RU" altLang="en-US" sz="14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Новосибирск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2" name="Уровень текста 1…"/>
          <p:cNvSpPr txBox="1"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93763" y="1878013"/>
            <a:ext cx="8842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197D253-47A3-46F8-B856-56F94336CCCB}" type="datetime'''''Че''л''''''''''''я''''''б''и''''''н''с''к'''''''''''">
              <a:rPr lang="ru-RU" altLang="en-US" sz="14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Челябинск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3" name="Уровень текста 1…"/>
          <p:cNvSpPr txBox="1"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238249" y="2420938"/>
            <a:ext cx="53975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695BDB4-D3C5-458C-AAB2-98D37684AB4C}" type="datetime'''''''''''''''''''''''П''е''''''''''''р''''''''''''''''''мь'''">
              <a:rPr lang="ru-RU" altLang="en-US" sz="14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Пермь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5" name="Уровень текста 1…"/>
          <p:cNvSpPr txBox="1"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57250" y="5130800"/>
            <a:ext cx="92075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23F7A101-03D6-4A96-8E8A-17D4A95F1162}" type="datetime'Б''''''''''''''и''''''р''''м''''и''''''''''''''н''''г''''''ем'">
              <a:rPr lang="ru-RU" altLang="en-US" sz="14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Бирмингем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3" name="Уровень текста 1…"/>
          <p:cNvSpPr txBox="1"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52463" y="4046538"/>
            <a:ext cx="11255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56695C8-CB39-4E4B-82DF-1CB9826E392B}" type="datetime'''''Е''''''''''к''а''т''''''ер''''ин''б''''''''у''''рг'''''''">
              <a:rPr lang="ru-RU" altLang="en-US" sz="14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Екатеринбург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6" name="Уровень текста 1…"/>
          <p:cNvSpPr txBox="1"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131888" y="5672138"/>
            <a:ext cx="64611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4D7657E-C84D-46EF-B0FA-B8DD6C95B098}" type="datetime'''''''''Ф''''у''''''''''ш''''у''''''н''ь'''''''''''''''''''''">
              <a:rPr lang="ru-RU" altLang="en-US" sz="14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Фушунь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5" name="Text Placeholder 2">
            <a:extLst>
              <a:ext uri="{FF2B5EF4-FFF2-40B4-BE49-F238E27FC236}">
                <a16:creationId xmlns:a16="http://schemas.microsoft.com/office/drawing/2014/main" xmlns="" id="{32E1597F-5449-DD4D-B881-9FF4C4FDE3F0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0672762" y="4275138"/>
            <a:ext cx="78898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i="0" kern="1200" baseline="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6389D8-AC3C-422C-A12D-A00DED3EAF82}" type="datetime'+''''3''''8''''''''''7%'''''''">
              <a:rPr lang="ru-RU" altLang="en-US" sz="1400" b="1" smtClean="0">
                <a:effectLst/>
              </a:rPr>
              <a:pPr/>
              <a:t>+387%</a:t>
            </a:fld>
            <a:endParaRPr lang="ru-RU" sz="1400" b="1" dirty="0">
              <a:sym typeface="Raleway" panose="020B0503030101060003"/>
            </a:endParaRPr>
          </a:p>
        </p:txBody>
      </p:sp>
      <p:sp>
        <p:nvSpPr>
          <p:cNvPr id="81" name="AutoShape 16" descr="Канад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AutoShape 19" descr="Флаг Англии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1" name="AutoShape 30" descr="Флаг Великобритании — Вики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342" name="Группа 14341"/>
          <p:cNvGrpSpPr/>
          <p:nvPr/>
        </p:nvGrpSpPr>
        <p:grpSpPr>
          <a:xfrm>
            <a:off x="25388" y="1692234"/>
            <a:ext cx="1350075" cy="4235450"/>
            <a:chOff x="430562" y="1709737"/>
            <a:chExt cx="1350075" cy="4235450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430562" y="1709737"/>
              <a:ext cx="1350075" cy="4235450"/>
              <a:chOff x="430562" y="1867327"/>
              <a:chExt cx="1350075" cy="4234585"/>
            </a:xfrm>
          </p:grpSpPr>
          <p:pic>
            <p:nvPicPr>
              <p:cNvPr id="14353" name="Picture 17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63698" y="4705351"/>
                <a:ext cx="542920" cy="271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359" name="Picture 23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130" y="5748776"/>
                <a:ext cx="529488" cy="353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363" name="Picture 27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562" y="4035852"/>
                <a:ext cx="585130" cy="390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9" name="Picture 27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507" y="3521811"/>
                <a:ext cx="585130" cy="390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0" name="Picture 27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070" y="3006690"/>
                <a:ext cx="585130" cy="390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1" name="Picture 27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340" y="2479000"/>
                <a:ext cx="585130" cy="390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2" name="Picture 27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183" y="1867327"/>
                <a:ext cx="585130" cy="390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367" name="Picture 31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83" y="5105459"/>
              <a:ext cx="495298" cy="247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9E87727-6FF3-44CB-A070-ABFE48FC48BF}"/>
              </a:ext>
            </a:extLst>
          </p:cNvPr>
          <p:cNvSpPr txBox="1"/>
          <p:nvPr/>
        </p:nvSpPr>
        <p:spPr>
          <a:xfrm>
            <a:off x="460375" y="6549984"/>
            <a:ext cx="11045343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Источник: данные ФСГС, данные официальных сайтов городов, курс доллара на 11.10.2020 </a:t>
            </a: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xmlns="" id="{AFD6DB04-7675-4544-B1DD-FA56829A3C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100" y="-126476"/>
            <a:ext cx="11744118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 smtClean="0"/>
              <a:t>Заработная </a:t>
            </a:r>
            <a:r>
              <a:rPr lang="ru-RU" sz="2800" dirty="0"/>
              <a:t>плата в Екатеринбурге является достаточной по меркам России, но недостаточно высока на мировом уровне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204017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BFF864C6-5747-4A7D-8203-465D652540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4153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Слайд think-cell" r:id="rId5" imgW="488" imgH="486" progId="TCLayout.ActiveDocument.1">
                  <p:embed/>
                </p:oleObj>
              </mc:Choice>
              <mc:Fallback>
                <p:oleObj name="Слайд think-cell" r:id="rId5" imgW="488" imgH="48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xmlns="" id="{BFF864C6-5747-4A7D-8203-465D65254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39BEE68E-39FF-4E4C-A322-751F3120AC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900" b="1" dirty="0">
              <a:latin typeface="Raleway" panose="020B0604020202020204" charset="-52"/>
              <a:ea typeface="+mj-ea"/>
              <a:cs typeface="+mj-cs"/>
              <a:sym typeface="Raleway" panose="020B0604020202020204" charset="-52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BBDF4115-9082-E640-A8CC-643A1D2E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98" y="475750"/>
            <a:ext cx="5372100" cy="508086"/>
          </a:xfrm>
        </p:spPr>
        <p:txBody>
          <a:bodyPr vert="horz">
            <a:normAutofit/>
          </a:bodyPr>
          <a:lstStyle/>
          <a:p>
            <a:r>
              <a:rPr lang="ru-RU" dirty="0" smtClean="0"/>
              <a:t>Анализ </a:t>
            </a:r>
            <a:r>
              <a:rPr lang="ru-RU" dirty="0"/>
              <a:t>текущей ситуации</a:t>
            </a:r>
            <a:endParaRPr lang="x-none" dirty="0"/>
          </a:p>
        </p:txBody>
      </p:sp>
      <p:sp>
        <p:nvSpPr>
          <p:cNvPr id="2" name="TextBox 1"/>
          <p:cNvSpPr txBox="1"/>
          <p:nvPr/>
        </p:nvSpPr>
        <p:spPr>
          <a:xfrm>
            <a:off x="6227805" y="180424"/>
            <a:ext cx="5815914" cy="3354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Ключевые последствия для города сегодня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Плотная застройка необеспеченная инфраструктурой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Засилье старых промышленных предприятий на территории города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, неэффективное использование территории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604020202020204" charset="-52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Разбалансированная транспортная инфраструктура (в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т.ч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. незавершенный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 проект строительства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метро – построена только 1 линия из 3-х)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Устаревший парк общественного транспорта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Изношенные коммунальные сети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604020202020204" charset="-52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53" y="3764692"/>
            <a:ext cx="5832389" cy="29573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Остаточный потенциал ставки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Розничная торговля переходит из торговых центров в онлайн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Наличие развитой инженерной школы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Активное местное сообщество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Возможность реновации промышленных площадок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kern="1200" dirty="0">
                <a:latin typeface="Raleway" panose="020B0604020202020204" charset="-52"/>
                <a:ea typeface="+mn-ea"/>
                <a:cs typeface="Calibri" panose="020F0502020204030204" pitchFamily="34" charset="0"/>
              </a:rPr>
              <a:t>Логистический потенциал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Развитые инжиниринговые и девелоперские компетенции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7805" y="3764692"/>
            <a:ext cx="5815914" cy="28008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Ключевые проблемы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Отсутствие свободных территорий для развития инфраструктуры и общественных пространств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kern="1200" dirty="0">
                <a:solidFill>
                  <a:schemeClr val="bg1"/>
                </a:solidFill>
                <a:latin typeface="Raleway" panose="020B0604020202020204" charset="-52"/>
                <a:ea typeface="+mn-ea"/>
                <a:cs typeface="Calibri" panose="020F0502020204030204" pitchFamily="34" charset="0"/>
              </a:rPr>
              <a:t>Низкая производительность труда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604020202020204" charset="-52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Высокие транзакционные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издержки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Трудность реализации управленческих решений в связи с наличием  большого числа и разнообразия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604020202020204" charset="-52"/>
                <a:ea typeface="+mn-ea"/>
                <a:cs typeface="Calibri" panose="020F0502020204030204" pitchFamily="34" charset="0"/>
              </a:rPr>
              <a:t>стейкхолдеров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604020202020204" charset="-52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kern="1200" dirty="0">
                <a:solidFill>
                  <a:schemeClr val="bg1"/>
                </a:solidFill>
                <a:latin typeface="Raleway" panose="020B0604020202020204" charset="-52"/>
                <a:ea typeface="+mn-ea"/>
                <a:cs typeface="Calibri" panose="020F0502020204030204" pitchFamily="34" charset="0"/>
              </a:rPr>
              <a:t>Отток кадров с высоким уровнем компетенций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604020202020204" charset="-52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Raleway" panose="020B0604020202020204" charset="-52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604020202020204" charset="-52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604020202020204" charset="-52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604020202020204" charset="-52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D477C776-BCF9-446F-8CEA-B188290502CB}"/>
              </a:ext>
            </a:extLst>
          </p:cNvPr>
          <p:cNvSpPr txBox="1">
            <a:spLocks/>
          </p:cNvSpPr>
          <p:nvPr/>
        </p:nvSpPr>
        <p:spPr>
          <a:xfrm>
            <a:off x="11568701" y="6232471"/>
            <a:ext cx="524446" cy="333086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ru-RU" smtClean="0">
                <a:solidFill>
                  <a:schemeClr val="bg1"/>
                </a:solidFill>
              </a:rPr>
              <a:pPr/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7FB381CA-DD03-4A49-B102-265106ED26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4099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Слайд think-cell" r:id="rId44" imgW="488" imgH="486" progId="TCLayout.ActiveDocument.1">
                  <p:embed/>
                </p:oleObj>
              </mc:Choice>
              <mc:Fallback>
                <p:oleObj name="Слайд think-cell" r:id="rId44" imgW="488" imgH="4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B1E9B8B4-45E3-4769-90B5-A0231904A6D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endParaRPr kumimoji="0" lang="en-US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BA8BAA3-B2A7-4492-81F0-E13E53244F1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417300" y="6450727"/>
            <a:ext cx="713885" cy="333086"/>
          </a:xfrm>
        </p:spPr>
        <p:txBody>
          <a:bodyPr/>
          <a:lstStyle/>
          <a:p>
            <a:fld id="{86CB4B4D-7CA3-9044-876B-883B54F8677D}" type="slidenum">
              <a:rPr lang="ru-RU" smtClean="0"/>
              <a:t>17</a:t>
            </a:fld>
            <a:endParaRPr lang="ru-RU" dirty="0"/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xmlns="" id="{EA6ED6BC-FF18-4FB3-9EFC-B231E95E1C3D}"/>
              </a:ext>
            </a:extLst>
          </p:cNvPr>
          <p:cNvSpPr txBox="1"/>
          <p:nvPr/>
        </p:nvSpPr>
        <p:spPr>
          <a:xfrm>
            <a:off x="192454" y="6456757"/>
            <a:ext cx="1122484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Источник: данные отчетов «Итоги социально-экономического развития за 2019 и 2020 годы (январь-июнь)»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xmlns="" id="{5E10B6A2-CE5B-4017-9A32-D37BE69E270A}"/>
              </a:ext>
            </a:extLst>
          </p:cNvPr>
          <p:cNvSpPr txBox="1"/>
          <p:nvPr/>
        </p:nvSpPr>
        <p:spPr>
          <a:xfrm>
            <a:off x="579847" y="1088827"/>
            <a:ext cx="10998481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занятости по видам деятельности в Екатеринбурге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январь-июнь 2019 и 2020 гг., % </a:t>
            </a:r>
            <a:endParaRPr kumimoji="0" lang="ru-RU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6" name="Прямая соединительная линия 15"/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 flipH="1">
            <a:off x="4054475" y="4137025"/>
            <a:ext cx="50800" cy="6413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 flipH="1">
            <a:off x="5160963" y="4137025"/>
            <a:ext cx="38100" cy="641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>
            <p:custDataLst>
              <p:tags r:id="rId6"/>
            </p:custDataLst>
          </p:nvPr>
        </p:nvCxnSpPr>
        <p:spPr bwMode="auto">
          <a:xfrm>
            <a:off x="2430463" y="4137025"/>
            <a:ext cx="38100" cy="6413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 flipH="1">
            <a:off x="5743575" y="4137025"/>
            <a:ext cx="90488" cy="641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>
            <p:custDataLst>
              <p:tags r:id="rId8"/>
            </p:custDataLst>
          </p:nvPr>
        </p:nvCxnSpPr>
        <p:spPr bwMode="auto">
          <a:xfrm flipH="1">
            <a:off x="9451975" y="4137025"/>
            <a:ext cx="79375" cy="641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 flipH="1">
            <a:off x="8027988" y="4137025"/>
            <a:ext cx="84138" cy="641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 flipH="1">
            <a:off x="6931025" y="4137025"/>
            <a:ext cx="109538" cy="641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>
            <p:custDataLst>
              <p:tags r:id="rId11"/>
            </p:custDataLst>
          </p:nvPr>
        </p:nvCxnSpPr>
        <p:spPr bwMode="auto">
          <a:xfrm flipH="1">
            <a:off x="9091613" y="4137025"/>
            <a:ext cx="77788" cy="641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>
            <p:custDataLst>
              <p:tags r:id="rId12"/>
            </p:custDataLst>
          </p:nvPr>
        </p:nvCxnSpPr>
        <p:spPr bwMode="auto">
          <a:xfrm flipH="1">
            <a:off x="11950700" y="4137025"/>
            <a:ext cx="1588" cy="641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Chart 3">
            <a:extLst>
              <a:ext uri="{FF2B5EF4-FFF2-40B4-BE49-F238E27FC236}">
                <a16:creationId xmlns:a16="http://schemas.microsoft.com/office/drawing/2014/main" xmlns="" id="{E1FB611A-3349-4B60-A40C-0A179701A690}"/>
              </a:ext>
            </a:extLst>
          </p:cNvPr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541751881"/>
              </p:ext>
            </p:extLst>
          </p:nvPr>
        </p:nvGraphicFramePr>
        <p:xfrm>
          <a:off x="769938" y="2932113"/>
          <a:ext cx="11264900" cy="305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sp>
        <p:nvSpPr>
          <p:cNvPr id="192" name="Текст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365625" y="3625850"/>
            <a:ext cx="5730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EC1055C-18D6-4D53-86E4-E070C6E57587}" type="datetime'''9''''''''''''.''''''''''''''''''''''''86''''''''''''%'''''''">
              <a:rPr lang="en-US" altLang="en-US" sz="1600" smtClean="0"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9.86%</a:t>
            </a:fld>
            <a:endParaRPr lang="en-US" sz="1600">
              <a:latin typeface="Raleway"/>
              <a:sym typeface="Raleway"/>
            </a:endParaRPr>
          </a:p>
        </p:txBody>
      </p:sp>
      <p:sp>
        <p:nvSpPr>
          <p:cNvPr id="198" name="Текст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0401300" y="3625850"/>
            <a:ext cx="679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03A323-985F-42C1-AFD7-5808DD73EEFD}" type="datetime'''''21''''''.''''''82''''%'''''''''''''''''''">
              <a:rPr lang="en-US" altLang="en-US" sz="1600" smtClean="0"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21.82%</a:t>
            </a:fld>
            <a:endParaRPr lang="en-US" sz="1600">
              <a:latin typeface="Raleway"/>
              <a:sym typeface="Raleway"/>
            </a:endParaRPr>
          </a:p>
        </p:txBody>
      </p:sp>
      <p:sp>
        <p:nvSpPr>
          <p:cNvPr id="191" name="Текст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889250" y="3611562"/>
            <a:ext cx="7572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3338" tIns="0" rIns="33338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D5CDF0-CF55-4022-A5B9-999450152B82}" type="datetime'''''''''''''''15''''''''''''.''''0''''''8''%'''''''''''">
              <a:rPr lang="en-US" altLang="en-US" sz="1800" b="1" smtClean="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15.08%</a:t>
            </a:fld>
            <a:endParaRPr lang="en-US" sz="18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97" name="Текст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9064625" y="3625850"/>
            <a:ext cx="573088" cy="219075"/>
          </a:xfrm>
          <a:prstGeom prst="rect">
            <a:avLst/>
          </a:prstGeom>
          <a:solidFill>
            <a:srgbClr val="C3CFE1"/>
          </a:solidFill>
          <a:ln>
            <a:noFill/>
          </a:ln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363043-A928-4DF1-BDB2-388DA083BD27}" type="datetime'''''''''''''''''''''''''''''''''''''3.2''5%'''''">
              <a:rPr lang="en-US" altLang="en-US" sz="1600" smtClean="0"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3.25%</a:t>
            </a:fld>
            <a:endParaRPr lang="en-US" sz="1600" dirty="0">
              <a:latin typeface="Raleway"/>
              <a:sym typeface="Raleway"/>
            </a:endParaRPr>
          </a:p>
        </p:txBody>
      </p:sp>
      <p:sp>
        <p:nvSpPr>
          <p:cNvPr id="194" name="Текст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6097588" y="3625850"/>
            <a:ext cx="679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CF16D3-FB1E-4B18-9389-BBE120600CF9}" type="datetime'''''''''''10''''.''''''''''''''''''''''''''8''7''%'">
              <a:rPr lang="en-US" altLang="en-US" sz="1600" smtClean="0">
                <a:solidFill>
                  <a:schemeClr val="bg1"/>
                </a:solidFill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10.87%</a:t>
            </a:fld>
            <a:endParaRPr lang="en-US" sz="1600">
              <a:solidFill>
                <a:schemeClr val="bg1"/>
              </a:solidFill>
              <a:latin typeface="Raleway"/>
              <a:sym typeface="Raleway"/>
            </a:endParaRPr>
          </a:p>
        </p:txBody>
      </p:sp>
      <p:sp>
        <p:nvSpPr>
          <p:cNvPr id="79" name="Текст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327775" y="2000251"/>
            <a:ext cx="2190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87BE1F8-8251-4CB2-8465-AD290D174E49}" type="datetime'''''''о''б''''р''''''а''''''''''''з''''о''ван''и''''''''е'''">
              <a:rPr lang="ru-RU" altLang="en-US" sz="1600" smtClean="0">
                <a:latin typeface="Raleway"/>
                <a:sym typeface="Raleway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образование</a:t>
            </a:fld>
            <a:endParaRPr lang="en-US" sz="1600">
              <a:latin typeface="Raleway"/>
              <a:sym typeface="Raleway"/>
            </a:endParaRPr>
          </a:p>
        </p:txBody>
      </p:sp>
      <p:sp>
        <p:nvSpPr>
          <p:cNvPr id="196" name="Текст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8355013" y="3625850"/>
            <a:ext cx="5730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3A48DC-4221-40D8-8124-B0F4D8A408DC}" type="datetime'''9.''''5''''''''''''3''''%'''''''''''''''''''''''''''''''''">
              <a:rPr lang="en-US" altLang="en-US" sz="1600" smtClean="0"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9.53%</a:t>
            </a:fld>
            <a:endParaRPr lang="en-US" sz="1600">
              <a:latin typeface="Raleway"/>
              <a:sym typeface="Raleway"/>
            </a:endParaRPr>
          </a:p>
        </p:txBody>
      </p:sp>
      <p:sp>
        <p:nvSpPr>
          <p:cNvPr id="195" name="Текст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289800" y="3625850"/>
            <a:ext cx="5730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FAA500-D3FA-4C6B-8816-B52DBAEAAA85}" type="datetime'9''''''''''''.''''''6''''''''''''6%'''''''''''''''''''">
              <a:rPr lang="en-US" altLang="en-US" sz="1600" smtClean="0">
                <a:solidFill>
                  <a:schemeClr val="bg1"/>
                </a:solidFill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9.66%</a:t>
            </a:fld>
            <a:endParaRPr lang="en-US" sz="1600">
              <a:solidFill>
                <a:schemeClr val="bg1"/>
              </a:solidFill>
              <a:latin typeface="Raleway"/>
              <a:sym typeface="Raleway"/>
            </a:endParaRPr>
          </a:p>
        </p:txBody>
      </p:sp>
      <p:sp>
        <p:nvSpPr>
          <p:cNvPr id="193" name="Текст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230813" y="3625850"/>
            <a:ext cx="5730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09D903-BEEC-4167-A6FF-D918F9804309}" type="datetime'''''5''''''''''''''''''.''''''''''''''''72''''''''''''''''%'''">
              <a:rPr lang="en-US" altLang="en-US" sz="1600" smtClean="0">
                <a:solidFill>
                  <a:schemeClr val="bg1"/>
                </a:solidFill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5.72%</a:t>
            </a:fld>
            <a:endParaRPr lang="en-US" sz="1600">
              <a:solidFill>
                <a:schemeClr val="bg1"/>
              </a:solidFill>
              <a:latin typeface="Raleway"/>
              <a:sym typeface="Raleway"/>
            </a:endParaRPr>
          </a:p>
        </p:txBody>
      </p:sp>
      <p:sp>
        <p:nvSpPr>
          <p:cNvPr id="190" name="Текст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301750" y="3625850"/>
            <a:ext cx="679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730792-0AE1-4BE2-A104-F6CB4413F7F4}" type="datetime'''1''''4''''''''.''''''''''''''''2''''''''1%'">
              <a:rPr lang="en-US" altLang="en-US" sz="1600" smtClean="0"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14.21%</a:t>
            </a:fld>
            <a:endParaRPr lang="en-US" sz="1600" dirty="0">
              <a:latin typeface="Raleway"/>
              <a:sym typeface="Raleway"/>
            </a:endParaRPr>
          </a:p>
        </p:txBody>
      </p:sp>
      <p:sp>
        <p:nvSpPr>
          <p:cNvPr id="86" name="Текст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8531225" y="2147888"/>
            <a:ext cx="2190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DBD9016-ABA7-4498-B81C-9E46556D4B28}" type="datetime'г''''о''''''с''''. у''''''''''''''п''''''''''''рав''''''.'">
              <a:rPr lang="ru-RU" altLang="en-US" sz="1600" smtClean="0">
                <a:latin typeface="Raleway"/>
                <a:sym typeface="Raleway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гос. управ.</a:t>
            </a:fld>
            <a:endParaRPr lang="en-US" sz="1600">
              <a:latin typeface="Raleway"/>
              <a:sym typeface="Raleway"/>
            </a:endParaRPr>
          </a:p>
        </p:txBody>
      </p:sp>
      <p:sp>
        <p:nvSpPr>
          <p:cNvPr id="202" name="Текст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165725" y="5068888"/>
            <a:ext cx="5730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CB86CE-EDAD-44AC-9DF5-F2FB48ED7DAB}" type="datetime'5''''''''''''''''''.''''2''''''''''''''4%'''''''''">
              <a:rPr lang="en-US" altLang="en-US" sz="1600" smtClean="0">
                <a:solidFill>
                  <a:schemeClr val="bg1"/>
                </a:solidFill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5.24%</a:t>
            </a:fld>
            <a:endParaRPr lang="en-US" sz="1600">
              <a:solidFill>
                <a:schemeClr val="bg1"/>
              </a:solidFill>
              <a:latin typeface="Raleway"/>
              <a:sym typeface="Raleway"/>
            </a:endParaRPr>
          </a:p>
        </p:txBody>
      </p:sp>
      <p:sp>
        <p:nvSpPr>
          <p:cNvPr id="52" name="Текст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3130549" y="2079625"/>
            <a:ext cx="2746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1A052D5-185C-440F-AEC3-42A6FDCF9970}" type="datetime'''''''т''о''''''''''''''р''г''''о''''''''вл''''''''я'''''">
              <a:rPr lang="ru-RU" altLang="en-US" sz="2000" b="1" smtClean="0">
                <a:latin typeface="Raleway"/>
                <a:sym typeface="Raleway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торговля</a:t>
            </a:fld>
            <a:endParaRPr lang="en-US" sz="2000" b="1" dirty="0">
              <a:latin typeface="Raleway"/>
              <a:sym typeface="Raleway"/>
            </a:endParaRPr>
          </a:p>
        </p:txBody>
      </p:sp>
      <p:sp>
        <p:nvSpPr>
          <p:cNvPr id="53" name="Текст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531938" y="1911351"/>
            <a:ext cx="2190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DE55A73-78EE-41F6-8B10-2FC7ADEAB449}" type="datetime'''''п''р''оиз''''''''в''''''''о''''д''с''т''''''''в''о'''''">
              <a:rPr lang="ru-RU" altLang="en-US" sz="1600" smtClean="0">
                <a:latin typeface="Raleway"/>
                <a:sym typeface="Raleway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производство</a:t>
            </a:fld>
            <a:endParaRPr lang="en-US" sz="1600" dirty="0">
              <a:latin typeface="Raleway"/>
              <a:sym typeface="Raleway"/>
            </a:endParaRPr>
          </a:p>
        </p:txBody>
      </p:sp>
      <p:sp>
        <p:nvSpPr>
          <p:cNvPr id="201" name="Текст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4321175" y="5068888"/>
            <a:ext cx="5730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81DA27-A559-41A2-9015-F14CBC610ABF}" type="datetime'''9''.''''''''''''''''''''''9''''7''''''''''%'''''''''''''">
              <a:rPr lang="en-US" altLang="en-US" sz="1600" smtClean="0"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9.97%</a:t>
            </a:fld>
            <a:endParaRPr lang="en-US" sz="1600">
              <a:latin typeface="Raleway"/>
              <a:sym typeface="Raleway"/>
            </a:endParaRPr>
          </a:p>
        </p:txBody>
      </p:sp>
      <p:sp>
        <p:nvSpPr>
          <p:cNvPr id="200" name="Текст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2882900" y="5054599"/>
            <a:ext cx="7572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3338" tIns="0" rIns="33338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5F91F8-0AB9-4898-B342-7981159A211F}" type="datetime'''''14''''''''''''''''''''''''''.2''''''''9''%'''''''''">
              <a:rPr lang="en-US" altLang="en-US" sz="1800" b="1" smtClean="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14.29%</a:t>
            </a:fld>
            <a:endParaRPr lang="en-US" sz="18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3" name="Текст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997575" y="5068888"/>
            <a:ext cx="679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01C316-9E2A-453C-A426-0DCF4B75DE4E}" type="datetime'1''''''0''''''.''''''''''''''''''70''''''''''''%'''''''">
              <a:rPr lang="en-US" altLang="en-US" sz="1600" smtClean="0">
                <a:solidFill>
                  <a:schemeClr val="bg1"/>
                </a:solidFill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10.70%</a:t>
            </a:fld>
            <a:endParaRPr lang="en-US" sz="1600">
              <a:solidFill>
                <a:schemeClr val="bg1"/>
              </a:solidFill>
              <a:latin typeface="Raleway"/>
              <a:sym typeface="Raleway"/>
            </a:endParaRPr>
          </a:p>
        </p:txBody>
      </p:sp>
      <p:sp>
        <p:nvSpPr>
          <p:cNvPr id="199" name="Текст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320800" y="5068888"/>
            <a:ext cx="679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54A02D-C4BA-43F0-AE3A-5A2751E46FC6}" type="datetime'''''''''1''4''''''''''''''''''.''''''''5''''''5''''%'''''">
              <a:rPr lang="en-US" altLang="en-US" sz="1600" smtClean="0"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14.55%</a:t>
            </a:fld>
            <a:endParaRPr lang="en-US" sz="1600">
              <a:latin typeface="Raleway"/>
              <a:sym typeface="Raleway"/>
            </a:endParaRPr>
          </a:p>
        </p:txBody>
      </p:sp>
      <p:sp>
        <p:nvSpPr>
          <p:cNvPr id="49" name="Текст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71450" y="5041900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DDDE86F-A90A-4148-84AD-841287303D83}" type="datetime'2''''''''''0''''''''''''''''2''''''''''''''''''''''0'''''''''">
              <a:rPr lang="en-US" altLang="en-US" sz="2000" b="1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n-US" sz="2000" b="1" dirty="0">
              <a:sym typeface="+mn-lt"/>
            </a:endParaRPr>
          </a:p>
        </p:txBody>
      </p:sp>
      <p:sp>
        <p:nvSpPr>
          <p:cNvPr id="93" name="Текст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0631488" y="2528888"/>
            <a:ext cx="2190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2EE1B95-18CC-4082-9F9B-6B6A32738665}" type="datetime'''п''''р''о''''''ч''''''''''ее'''''''''''''''">
              <a:rPr lang="ru-RU" altLang="en-US" sz="1600" smtClean="0">
                <a:latin typeface="Raleway"/>
                <a:sym typeface="Raleway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прочее</a:t>
            </a:fld>
            <a:endParaRPr lang="en-US" sz="1600">
              <a:latin typeface="Raleway"/>
              <a:sym typeface="Raleway"/>
            </a:endParaRPr>
          </a:p>
        </p:txBody>
      </p:sp>
      <p:sp>
        <p:nvSpPr>
          <p:cNvPr id="89" name="Текст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9240838" y="1831975"/>
            <a:ext cx="2190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A06BFE7-97B9-4B02-A93D-A72CFB8D8547}" type="datetime'''''''с''т''''''''''р''''''оит''''''''''ель''''''с''тв''о'''''">
              <a:rPr lang="ru-RU" altLang="en-US" sz="1600" smtClean="0">
                <a:latin typeface="Raleway"/>
                <a:sym typeface="Raleway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строительство</a:t>
            </a:fld>
            <a:endParaRPr lang="en-US" sz="1600">
              <a:latin typeface="Raleway"/>
              <a:sym typeface="Raleway"/>
            </a:endParaRPr>
          </a:p>
        </p:txBody>
      </p:sp>
      <p:sp>
        <p:nvSpPr>
          <p:cNvPr id="83" name="Текст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466013" y="1931988"/>
            <a:ext cx="2190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B904E2F-D0C9-4A33-9AB0-FF5E344879D7}" type="datetime'з''''''''''драво''''о''''''''''''х''''''р''а''н.'">
              <a:rPr lang="ru-RU" altLang="en-US" sz="1600" smtClean="0">
                <a:latin typeface="Raleway"/>
                <a:sym typeface="Raleway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здравоохран.</a:t>
            </a:fld>
            <a:endParaRPr lang="en-US" sz="1600">
              <a:latin typeface="Raleway"/>
              <a:sym typeface="Raleway"/>
            </a:endParaRPr>
          </a:p>
        </p:txBody>
      </p:sp>
      <p:sp>
        <p:nvSpPr>
          <p:cNvPr id="77" name="Текст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5407025" y="2166938"/>
            <a:ext cx="2190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2709F4-48C8-41CA-BF53-F6D5217CF794}" type="datetime'''ф''''и''''''''''н''''.'' ''''де''''''''''''ят''.'''''''">
              <a:rPr lang="ru-RU" altLang="en-US" sz="1600" smtClean="0">
                <a:latin typeface="Raleway"/>
                <a:sym typeface="Raleway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фин. деят.</a:t>
            </a:fld>
            <a:endParaRPr lang="en-US" sz="1600" dirty="0">
              <a:latin typeface="Raleway"/>
              <a:sym typeface="Raleway"/>
            </a:endParaRPr>
          </a:p>
        </p:txBody>
      </p:sp>
      <p:sp>
        <p:nvSpPr>
          <p:cNvPr id="204" name="Текст 2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7192963" y="5068888"/>
            <a:ext cx="5730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F1D74D1-B141-4110-A1A1-01B772380FA7}" type="datetime'''''9''''''''''''''''''''''.''''''89''%'''''''''">
              <a:rPr lang="en-US" altLang="en-US" sz="1600" smtClean="0">
                <a:solidFill>
                  <a:schemeClr val="bg1"/>
                </a:solidFill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9.89%</a:t>
            </a:fld>
            <a:endParaRPr lang="en-US" sz="1600">
              <a:solidFill>
                <a:schemeClr val="bg1"/>
              </a:solidFill>
              <a:latin typeface="Raleway"/>
              <a:sym typeface="Raleway"/>
            </a:endParaRPr>
          </a:p>
        </p:txBody>
      </p:sp>
      <p:sp>
        <p:nvSpPr>
          <p:cNvPr id="205" name="Текст 2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8274050" y="5068888"/>
            <a:ext cx="5730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5F8DA5-49EE-4E04-AAC0-9639AF04DDFB}" type="datetime'9.5''''9''''''''''''''''''''''''%'''''''''''''''">
              <a:rPr lang="en-US" altLang="en-US" sz="1600" smtClean="0"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9.59%</a:t>
            </a:fld>
            <a:endParaRPr lang="en-US" sz="1600">
              <a:latin typeface="Raleway"/>
              <a:sym typeface="Raleway"/>
            </a:endParaRPr>
          </a:p>
        </p:txBody>
      </p:sp>
      <p:sp>
        <p:nvSpPr>
          <p:cNvPr id="206" name="Текст 2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8985250" y="5068888"/>
            <a:ext cx="573088" cy="219075"/>
          </a:xfrm>
          <a:prstGeom prst="rect">
            <a:avLst/>
          </a:prstGeom>
          <a:solidFill>
            <a:srgbClr val="C3CFE1"/>
          </a:solidFill>
          <a:ln>
            <a:noFill/>
          </a:ln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FD54C6-83B5-4197-98A0-57C6C8BEA953}" type="datetime'''3''''''''''''''.''''''''''''''2''''''''4''''''''''%'''''''">
              <a:rPr lang="en-US" altLang="en-US" sz="1600" smtClean="0"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3.24%</a:t>
            </a:fld>
            <a:endParaRPr lang="en-US" sz="1600" dirty="0">
              <a:latin typeface="Raleway"/>
              <a:sym typeface="Raleway"/>
            </a:endParaRPr>
          </a:p>
        </p:txBody>
      </p:sp>
      <p:sp>
        <p:nvSpPr>
          <p:cNvPr id="207" name="Текст 2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10361613" y="5068888"/>
            <a:ext cx="679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BE2ECC-6FFC-4ACF-B8EA-390F9E1D9816}" type="datetime'''''''''''''''''''''22''''.''''''''''52%'''''''''''">
              <a:rPr lang="en-US" altLang="en-US" sz="1600" smtClean="0">
                <a:latin typeface="Raleway"/>
                <a:sym typeface="Raleway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22.52%</a:t>
            </a:fld>
            <a:endParaRPr lang="en-US" sz="1600">
              <a:latin typeface="Raleway"/>
              <a:sym typeface="Raleway"/>
            </a:endParaRPr>
          </a:p>
        </p:txBody>
      </p:sp>
      <p:sp>
        <p:nvSpPr>
          <p:cNvPr id="48" name="Текст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71450" y="3598863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22CE7CA-8CCC-48C4-A2D2-CE8326985A06}" type="datetime'''''''''''''''''''''''''''''''''''2''''0''''''''1''9'''''">
              <a:rPr lang="en-US" altLang="en-US" sz="2000" b="1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en-US" sz="2000" b="1" dirty="0">
              <a:sym typeface="+mn-lt"/>
            </a:endParaRPr>
          </a:p>
        </p:txBody>
      </p:sp>
      <p:sp>
        <p:nvSpPr>
          <p:cNvPr id="51" name="Текст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4541838" y="2241550"/>
            <a:ext cx="21907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4F7D92A-B88B-4F79-8414-88AB1E909D98}" type="datetime'т''''''''''р''''''''''''''''а''''''нсп''''о''''''''''р''т'">
              <a:rPr lang="ru-RU" altLang="en-US" sz="1600" smtClean="0">
                <a:latin typeface="Raleway"/>
                <a:sym typeface="Raleway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транспорт</a:t>
            </a:fld>
            <a:endParaRPr lang="en-US" sz="1600" dirty="0">
              <a:latin typeface="Raleway"/>
              <a:sym typeface="Raleway"/>
            </a:endParaRPr>
          </a:p>
        </p:txBody>
      </p:sp>
      <p:sp>
        <p:nvSpPr>
          <p:cNvPr id="220" name="Title 1">
            <a:extLst>
              <a:ext uri="{FF2B5EF4-FFF2-40B4-BE49-F238E27FC236}">
                <a16:creationId xmlns:a16="http://schemas.microsoft.com/office/drawing/2014/main" xmlns="" id="{8553BF18-0327-4FED-9D69-4F738C7109F8}"/>
              </a:ext>
            </a:extLst>
          </p:cNvPr>
          <p:cNvSpPr txBox="1">
            <a:spLocks/>
          </p:cNvSpPr>
          <p:nvPr/>
        </p:nvSpPr>
        <p:spPr bwMode="auto">
          <a:xfrm>
            <a:off x="208644" y="0"/>
            <a:ext cx="1184837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ru-RU" sz="2400" kern="0" dirty="0">
                <a:solidFill>
                  <a:schemeClr val="tx1"/>
                </a:solidFill>
                <a:latin typeface="Raleway" panose="020B0604020202020204" charset="-52"/>
                <a:ea typeface="Liberation Serif" panose="02020603050405020304" pitchFamily="18" charset="0"/>
                <a:cs typeface="Arial" panose="020B0604020202020204" pitchFamily="34" charset="0"/>
              </a:rPr>
              <a:t>Ставка на торговлю в </a:t>
            </a:r>
            <a:r>
              <a:rPr lang="ru-RU" sz="2400" kern="0" dirty="0" err="1">
                <a:solidFill>
                  <a:schemeClr val="tx1"/>
                </a:solidFill>
                <a:latin typeface="Raleway" panose="020B0604020202020204" charset="-52"/>
                <a:ea typeface="Liberation Serif" panose="02020603050405020304" pitchFamily="18" charset="0"/>
                <a:cs typeface="Arial" panose="020B0604020202020204" pitchFamily="34" charset="0"/>
              </a:rPr>
              <a:t>постковидной</a:t>
            </a:r>
            <a:r>
              <a:rPr lang="ru-RU" sz="2400" kern="0" dirty="0">
                <a:solidFill>
                  <a:schemeClr val="tx1"/>
                </a:solidFill>
                <a:latin typeface="Raleway" panose="020B0604020202020204" charset="-52"/>
                <a:ea typeface="Liberation Serif" panose="02020603050405020304" pitchFamily="18" charset="0"/>
                <a:cs typeface="Arial" panose="020B0604020202020204" pitchFamily="34" charset="0"/>
              </a:rPr>
              <a:t> экономике теряет свою привлекательность для Екатеринбурга</a:t>
            </a:r>
            <a:endParaRPr lang="en-US" sz="2400" kern="0" dirty="0">
              <a:solidFill>
                <a:schemeClr val="tx1"/>
              </a:solidFill>
              <a:latin typeface="Raleway" panose="020B0604020202020204" charset="-52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218329" y="4204447"/>
            <a:ext cx="8965" cy="50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Текст 2"/>
          <p:cNvSpPr>
            <a:spLocks noGrp="1"/>
          </p:cNvSpPr>
          <p:nvPr/>
        </p:nvSpPr>
        <p:spPr bwMode="gray">
          <a:xfrm>
            <a:off x="2847041" y="4319494"/>
            <a:ext cx="757238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33338" tIns="0" rIns="33338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860000"/>
                </a:solidFill>
                <a:sym typeface="+mn-lt"/>
              </a:rPr>
              <a:t>- 4 426 </a:t>
            </a:r>
            <a:r>
              <a:rPr lang="ru-RU" altLang="en-US" sz="1400" b="1" dirty="0">
                <a:solidFill>
                  <a:srgbClr val="860000"/>
                </a:solidFill>
                <a:sym typeface="+mn-lt"/>
              </a:rPr>
              <a:t>человек</a:t>
            </a:r>
            <a:endParaRPr lang="en-US" sz="1400" b="1" dirty="0">
              <a:solidFill>
                <a:srgbClr val="86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0387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8553BF18-0327-4FED-9D69-4F738C7109F8}"/>
              </a:ext>
            </a:extLst>
          </p:cNvPr>
          <p:cNvSpPr txBox="1">
            <a:spLocks/>
          </p:cNvSpPr>
          <p:nvPr/>
        </p:nvSpPr>
        <p:spPr bwMode="auto">
          <a:xfrm>
            <a:off x="208644" y="172997"/>
            <a:ext cx="1184837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ru-RU" sz="2200" kern="0" dirty="0">
                <a:solidFill>
                  <a:schemeClr val="tx1"/>
                </a:solidFill>
                <a:latin typeface="Raleway" panose="020B0604020202020204" charset="-52"/>
                <a:ea typeface="Liberation Serif" panose="02020603050405020304" pitchFamily="18" charset="0"/>
                <a:cs typeface="Arial" panose="020B0604020202020204" pitchFamily="34" charset="0"/>
              </a:rPr>
              <a:t>Ограничения, введённые в связи с распространением </a:t>
            </a:r>
            <a:r>
              <a:rPr lang="en-US" sz="2200" kern="0" dirty="0">
                <a:solidFill>
                  <a:schemeClr val="tx1"/>
                </a:solidFill>
                <a:latin typeface="Raleway" panose="020B0604020202020204" charset="-52"/>
                <a:ea typeface="Liberation Serif" panose="02020603050405020304" pitchFamily="18" charset="0"/>
                <a:cs typeface="Arial" panose="020B0604020202020204" pitchFamily="34" charset="0"/>
              </a:rPr>
              <a:t>COVID-19</a:t>
            </a:r>
            <a:r>
              <a:rPr lang="ru-RU" sz="2200" kern="0" dirty="0">
                <a:solidFill>
                  <a:schemeClr val="tx1"/>
                </a:solidFill>
                <a:latin typeface="Raleway" panose="020B0604020202020204" charset="-52"/>
                <a:ea typeface="Liberation Serif" panose="02020603050405020304" pitchFamily="18" charset="0"/>
                <a:cs typeface="Arial" panose="020B0604020202020204" pitchFamily="34" charset="0"/>
              </a:rPr>
              <a:t>, будут иметь долгосрочные последствия для Екатеринбургской агломерации</a:t>
            </a:r>
            <a:endParaRPr lang="en-US" sz="2200" kern="0" dirty="0">
              <a:solidFill>
                <a:schemeClr val="tx1"/>
              </a:solidFill>
              <a:latin typeface="Raleway" panose="020B0604020202020204" charset="-52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9E53B7E-09F4-4486-8783-FC9293268251}"/>
              </a:ext>
            </a:extLst>
          </p:cNvPr>
          <p:cNvSpPr/>
          <p:nvPr/>
        </p:nvSpPr>
        <p:spPr>
          <a:xfrm>
            <a:off x="208643" y="6597495"/>
            <a:ext cx="11170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аналитика рабочей группы,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Boston Consulting Group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39547" y="339238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39547" y="339238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0" y="948464"/>
          <a:ext cx="12192001" cy="5173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659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123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5431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СЕГОДНЯ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ЗАВТРА?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9863"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Люди повсеместно работают удаленно</a:t>
                      </a:r>
                    </a:p>
                  </a:txBody>
                  <a:tcPr anchor="ctr">
                    <a:solidFill>
                      <a:srgbClr val="79ADDD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Повсеместное внедрение </a:t>
                      </a:r>
                      <a:r>
                        <a:rPr lang="ru-RU" sz="1600" b="0" dirty="0">
                          <a:latin typeface="Arial" pitchFamily="34" charset="0"/>
                          <a:cs typeface="Arial" pitchFamily="34" charset="0"/>
                        </a:rPr>
                        <a:t>удаленной работы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82563" indent="-182563" algn="just">
                        <a:buFont typeface="Wingdings" pitchFamily="2" charset="2"/>
                        <a:buChar char="§"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Возросшая потребность в </a:t>
                      </a:r>
                      <a:r>
                        <a:rPr lang="ru-RU" sz="1600" b="0" dirty="0">
                          <a:latin typeface="Arial" pitchFamily="34" charset="0"/>
                          <a:cs typeface="Arial" pitchFamily="34" charset="0"/>
                        </a:rPr>
                        <a:t>цифровых услугах</a:t>
                      </a:r>
                    </a:p>
                    <a:p>
                      <a:pPr marL="182563" marR="0" lvl="0" indent="-182563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Ускоренный переход к цифровой экономике</a:t>
                      </a:r>
                    </a:p>
                  </a:txBody>
                  <a:tcPr anchor="ctr">
                    <a:solidFill>
                      <a:srgbClr val="79A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9256"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Ограничения для одних бизнесов и возможности для других</a:t>
                      </a:r>
                    </a:p>
                  </a:txBody>
                  <a:tcPr anchor="ctr">
                    <a:solidFill>
                      <a:srgbClr val="97C0E5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just">
                        <a:buFont typeface="Wingdings" pitchFamily="2" charset="2"/>
                        <a:buChar char="§"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Классические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 формы розничной торговли (ТРЦ) вытесняются сервисами доставки</a:t>
                      </a:r>
                    </a:p>
                    <a:p>
                      <a:pPr marL="182563" indent="-182563" algn="just">
                        <a:buFont typeface="Wingdings" pitchFamily="2" charset="2"/>
                        <a:buChar char="§"/>
                      </a:pP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Меняется спрос на офисные помещения (почасовая аренда офисов)</a:t>
                      </a:r>
                    </a:p>
                    <a:p>
                      <a:pPr marL="182563" indent="-182563" algn="just">
                        <a:buFont typeface="Wingdings" pitchFamily="2" charset="2"/>
                        <a:buChar char="§"/>
                      </a:pP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Зарождаются новые отрасли (дезинфекция салонов автомобилей)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7C0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3708"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Потребность в мерах поддержки со стороны региона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FD8E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just">
                        <a:buFont typeface="Wingdings" pitchFamily="2" charset="2"/>
                        <a:buChar char="§"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Возрастает роль государственного и муниципального управления</a:t>
                      </a:r>
                    </a:p>
                    <a:p>
                      <a:pPr marL="182563" indent="-182563" algn="just">
                        <a:buFont typeface="Wingdings" pitchFamily="2" charset="2"/>
                        <a:buChar char="§"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Потребность в </a:t>
                      </a:r>
                      <a:r>
                        <a:rPr lang="ru-RU" sz="1600" b="0" dirty="0">
                          <a:latin typeface="Arial" pitchFamily="34" charset="0"/>
                          <a:cs typeface="Arial" pitchFamily="34" charset="0"/>
                        </a:rPr>
                        <a:t>обновлении важных услуг</a:t>
                      </a: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, таких как здравоохранение</a:t>
                      </a:r>
                    </a:p>
                    <a:p>
                      <a:pPr marL="182563" indent="-182563" algn="just">
                        <a:buFont typeface="Wingdings" pitchFamily="2" charset="2"/>
                        <a:buChar char="§"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Сохранится потребность в поддержке пострадавших отраслей (туризм)</a:t>
                      </a:r>
                    </a:p>
                  </a:txBody>
                  <a:tcPr anchor="ctr">
                    <a:solidFill>
                      <a:srgbClr val="BFD8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9619"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Зарождается потребность в новой инфраструктуре</a:t>
                      </a:r>
                    </a:p>
                  </a:txBody>
                  <a:tcPr anchor="ctr">
                    <a:solidFill>
                      <a:srgbClr val="D4E5F4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just">
                        <a:buFont typeface="Wingdings" pitchFamily="2" charset="2"/>
                        <a:buChar char="§"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Безопасные городские пространства</a:t>
                      </a:r>
                    </a:p>
                    <a:p>
                      <a:pPr marL="182563" indent="-182563" algn="just">
                        <a:buFont typeface="Wingdings" pitchFamily="2" charset="2"/>
                        <a:buChar char="§"/>
                      </a:pP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Рост потребности в </a:t>
                      </a:r>
                      <a:r>
                        <a:rPr lang="ru-RU" sz="1600" b="0" baseline="0" dirty="0">
                          <a:latin typeface="Arial" pitchFamily="34" charset="0"/>
                          <a:cs typeface="Arial" pitchFamily="34" charset="0"/>
                        </a:rPr>
                        <a:t>индивидуальном транспорте 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(велосипеды, самокаты)</a:t>
                      </a:r>
                    </a:p>
                    <a:p>
                      <a:pPr marL="182563" indent="-182563" algn="just">
                        <a:buFont typeface="Wingdings" pitchFamily="2" charset="2"/>
                        <a:buChar char="§"/>
                      </a:pP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Новая жизнь старых площадей (</a:t>
                      </a:r>
                      <a:r>
                        <a:rPr lang="ru-RU" sz="1600" b="0" baseline="0" dirty="0">
                          <a:latin typeface="Arial" pitchFamily="34" charset="0"/>
                          <a:cs typeface="Arial" pitchFamily="34" charset="0"/>
                        </a:rPr>
                        <a:t>переформатирование ТРЦ в склады)</a:t>
                      </a:r>
                    </a:p>
                  </a:txBody>
                  <a:tcPr anchor="ctr">
                    <a:solidFill>
                      <a:srgbClr val="D4E5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1518"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Возросла нагрузка на городской и региональный бюджет</a:t>
                      </a:r>
                    </a:p>
                  </a:txBody>
                  <a:tcPr anchor="ctr"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just">
                        <a:buFont typeface="Wingdings" pitchFamily="2" charset="2"/>
                        <a:buChar char="§"/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Нагрузка на бюджет в среднесрочной перспективе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 сохранится</a:t>
                      </a:r>
                    </a:p>
                    <a:p>
                      <a:pPr marL="182563" indent="-182563" algn="just">
                        <a:buFont typeface="Wingdings" pitchFamily="2" charset="2"/>
                        <a:buChar char="§"/>
                      </a:pP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Появление новых источников поступлений в </a:t>
                      </a:r>
                      <a:r>
                        <a:rPr lang="ru-RU" sz="1600" baseline="0" dirty="0" err="1">
                          <a:latin typeface="Arial" pitchFamily="34" charset="0"/>
                          <a:cs typeface="Arial" pitchFamily="34" charset="0"/>
                        </a:rPr>
                        <a:t>краткосрочн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600" baseline="0" dirty="0" err="1">
                          <a:latin typeface="Arial" pitchFamily="34" charset="0"/>
                          <a:cs typeface="Arial" pitchFamily="34" charset="0"/>
                        </a:rPr>
                        <a:t>перспект</a:t>
                      </a: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. маловероятно</a:t>
                      </a:r>
                    </a:p>
                    <a:p>
                      <a:pPr marL="182563" indent="-182563" algn="just">
                        <a:buFont typeface="Wingdings" pitchFamily="2" charset="2"/>
                        <a:buChar char="§"/>
                      </a:pPr>
                      <a:r>
                        <a:rPr lang="ru-RU" sz="1600" baseline="0" dirty="0">
                          <a:latin typeface="Arial" pitchFamily="34" charset="0"/>
                          <a:cs typeface="Arial" pitchFamily="34" charset="0"/>
                        </a:rPr>
                        <a:t>Рост потребности агломераций в привлечении заемных средств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1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с двумя усеченными соседними углами 47"/>
          <p:cNvSpPr/>
          <p:nvPr/>
        </p:nvSpPr>
        <p:spPr>
          <a:xfrm rot="16200000" flipH="1">
            <a:off x="9856695" y="2909439"/>
            <a:ext cx="412377" cy="1999127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с двумя усеченными соседними углами 48"/>
          <p:cNvSpPr/>
          <p:nvPr/>
        </p:nvSpPr>
        <p:spPr>
          <a:xfrm rot="16200000" flipH="1">
            <a:off x="9856695" y="2290875"/>
            <a:ext cx="412377" cy="1999127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с двумя усеченными соседними углами 50"/>
          <p:cNvSpPr/>
          <p:nvPr/>
        </p:nvSpPr>
        <p:spPr>
          <a:xfrm rot="16200000" flipH="1">
            <a:off x="9856695" y="3563863"/>
            <a:ext cx="412377" cy="1999127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с двумя усеченными соседними углами 51"/>
          <p:cNvSpPr/>
          <p:nvPr/>
        </p:nvSpPr>
        <p:spPr>
          <a:xfrm rot="16200000" flipH="1">
            <a:off x="9847730" y="4191392"/>
            <a:ext cx="412377" cy="1999127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с двумя усеченными соседними углами 52"/>
          <p:cNvSpPr/>
          <p:nvPr/>
        </p:nvSpPr>
        <p:spPr>
          <a:xfrm rot="16200000" flipH="1">
            <a:off x="9847730" y="4818921"/>
            <a:ext cx="412377" cy="1999127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с двумя усеченными соседними углами 43"/>
          <p:cNvSpPr/>
          <p:nvPr/>
        </p:nvSpPr>
        <p:spPr>
          <a:xfrm rot="5400000">
            <a:off x="6015317" y="2967708"/>
            <a:ext cx="412377" cy="190052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с двумя усеченными соседними углами 44"/>
          <p:cNvSpPr/>
          <p:nvPr/>
        </p:nvSpPr>
        <p:spPr>
          <a:xfrm rot="5400000">
            <a:off x="6006353" y="3631096"/>
            <a:ext cx="412377" cy="190052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с двумя усеченными соседними углами 45"/>
          <p:cNvSpPr/>
          <p:nvPr/>
        </p:nvSpPr>
        <p:spPr>
          <a:xfrm rot="5400000">
            <a:off x="6015318" y="4258625"/>
            <a:ext cx="412377" cy="190052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с двумя усеченными соседними углами 46"/>
          <p:cNvSpPr/>
          <p:nvPr/>
        </p:nvSpPr>
        <p:spPr>
          <a:xfrm rot="5400000">
            <a:off x="5997389" y="4877190"/>
            <a:ext cx="412377" cy="190052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усеченными соседними углами 7"/>
          <p:cNvSpPr/>
          <p:nvPr/>
        </p:nvSpPr>
        <p:spPr>
          <a:xfrm rot="5400000">
            <a:off x="6024282" y="2358109"/>
            <a:ext cx="412377" cy="190051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999777"/>
              </p:ext>
            </p:extLst>
          </p:nvPr>
        </p:nvGraphicFramePr>
        <p:xfrm>
          <a:off x="579718" y="2369550"/>
          <a:ext cx="11298516" cy="3760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6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6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66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412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Raleway"/>
                          <a:cs typeface="Arial" pitchFamily="34" charset="0"/>
                        </a:rPr>
                        <a:t>Тип объекта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Raleway"/>
                        </a:rPr>
                        <a:t>розничный магазин в ТРЦ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Raleway"/>
                        </a:rPr>
                        <a:t>пункт выдачи онлайн заказов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127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Raleway"/>
                        </a:rPr>
                        <a:t>Площадь помещения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Raleway"/>
                        </a:rPr>
                        <a:t>100 </a:t>
                      </a:r>
                      <a:r>
                        <a:rPr lang="ru-RU" sz="1600" dirty="0" err="1">
                          <a:latin typeface="Raleway"/>
                        </a:rPr>
                        <a:t>кв.м</a:t>
                      </a:r>
                      <a:r>
                        <a:rPr lang="ru-RU" sz="1600" dirty="0">
                          <a:latin typeface="Raleway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Raleway"/>
                        </a:rPr>
                        <a:t>60 </a:t>
                      </a:r>
                      <a:r>
                        <a:rPr lang="ru-RU" sz="1600" dirty="0" err="1">
                          <a:latin typeface="Raleway"/>
                        </a:rPr>
                        <a:t>кв.м</a:t>
                      </a:r>
                      <a:r>
                        <a:rPr lang="ru-RU" sz="1600" dirty="0">
                          <a:latin typeface="Raleway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127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Raleway"/>
                        </a:rPr>
                        <a:t>Число работников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Raleway"/>
                        </a:rPr>
                        <a:t>5 человек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Raleway"/>
                        </a:rPr>
                        <a:t>2 человека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127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Raleway"/>
                        </a:rPr>
                        <a:t>Выручка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Raleway"/>
                          <a:cs typeface="Arial" panose="020B0604020202020204" pitchFamily="34" charset="0"/>
                        </a:rPr>
                        <a:t>35 млн. руб. /год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Raleway"/>
                        </a:rPr>
                        <a:t>50+ млн. руб./год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127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Raleway"/>
                        </a:rPr>
                        <a:t>НДФЛ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Raleway"/>
                        </a:rPr>
                        <a:t>56 961 руб. /год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Raleway"/>
                        </a:rPr>
                        <a:t>20 450 руб. /год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127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Raleway"/>
                        </a:rPr>
                        <a:t>Налог на прибыль </a:t>
                      </a:r>
                    </a:p>
                    <a:p>
                      <a:r>
                        <a:rPr lang="ru-RU" b="1" dirty="0">
                          <a:latin typeface="Raleway"/>
                        </a:rPr>
                        <a:t>(место поступления)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Raleway"/>
                        </a:rPr>
                        <a:t>г. Екатеринбург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Raleway"/>
                        </a:rPr>
                        <a:t>г. Москва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7FB381CA-DD03-4A49-B102-265106ED26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Слайд think-cell" r:id="rId5" imgW="488" imgH="486" progId="TCLayout.ActiveDocument.1">
                  <p:embed/>
                </p:oleObj>
              </mc:Choice>
              <mc:Fallback>
                <p:oleObj name="Слайд think-cell" r:id="rId5" imgW="488" imgH="4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B1E9B8B4-45E3-4769-90B5-A0231904A6D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endParaRPr kumimoji="0" lang="en-US" sz="12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sym typeface="Calibri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BA8BAA3-B2A7-4492-81F0-E13E53244F1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54118" y="6450727"/>
            <a:ext cx="477067" cy="333086"/>
          </a:xfrm>
        </p:spPr>
        <p:txBody>
          <a:bodyPr/>
          <a:lstStyle/>
          <a:p>
            <a:fld id="{86CB4B4D-7CA3-9044-876B-883B54F8677D}" type="slidenum">
              <a:rPr lang="ru-RU" smtClean="0"/>
              <a:t>19</a:t>
            </a:fld>
            <a:endParaRPr lang="ru-RU" dirty="0"/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xmlns="" id="{EA6ED6BC-FF18-4FB3-9EFC-B231E95E1C3D}"/>
              </a:ext>
            </a:extLst>
          </p:cNvPr>
          <p:cNvSpPr txBox="1"/>
          <p:nvPr/>
        </p:nvSpPr>
        <p:spPr>
          <a:xfrm>
            <a:off x="429272" y="6413749"/>
            <a:ext cx="1122484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Источник: расчеты</a:t>
            </a:r>
            <a:r>
              <a:rPr kumimoji="0" lang="ru-RU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 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департамента стратегического развития территорий Министерства экономики и территориального развития Свердловской области , </a:t>
            </a:r>
            <a:r>
              <a:rPr kumimoji="0" lang="ru-RU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опрос участников рынка в Свердловской области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20" name="Title 1">
            <a:extLst>
              <a:ext uri="{FF2B5EF4-FFF2-40B4-BE49-F238E27FC236}">
                <a16:creationId xmlns:a16="http://schemas.microsoft.com/office/drawing/2014/main" xmlns="" id="{8553BF18-0327-4FED-9D69-4F738C7109F8}"/>
              </a:ext>
            </a:extLst>
          </p:cNvPr>
          <p:cNvSpPr txBox="1">
            <a:spLocks/>
          </p:cNvSpPr>
          <p:nvPr/>
        </p:nvSpPr>
        <p:spPr bwMode="auto">
          <a:xfrm>
            <a:off x="208644" y="0"/>
            <a:ext cx="1184837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ru-RU" sz="2400" kern="0" dirty="0">
                <a:solidFill>
                  <a:schemeClr val="tx1"/>
                </a:solidFill>
                <a:latin typeface="Raleway" panose="020B0604020202020204" charset="-52"/>
                <a:ea typeface="Liberation Serif" panose="02020603050405020304" pitchFamily="18" charset="0"/>
                <a:cs typeface="Arial" panose="020B0604020202020204" pitchFamily="34" charset="0"/>
              </a:rPr>
              <a:t>Торговля онлайн формата приносит меньше поступлений в бюджет и создает меньше рабочих мест для Екатеринбургской агломерации</a:t>
            </a:r>
            <a:endParaRPr lang="en-US" sz="2400" kern="0" dirty="0">
              <a:solidFill>
                <a:schemeClr val="tx1"/>
              </a:solidFill>
              <a:latin typeface="Raleway" panose="020B0604020202020204" charset="-52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262" name="Picture 70" descr="Wildberries.ru, пункт выдачи » Информационный портал города Никольское и  Тосненского района Л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3" r="26098" b="30806"/>
          <a:stretch/>
        </p:blipFill>
        <p:spPr bwMode="auto">
          <a:xfrm>
            <a:off x="8776456" y="1327167"/>
            <a:ext cx="2483222" cy="117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64" name="Picture 72" descr="Магазин кожгалантереи с постоянным потоком покупателей в ТРЦ Гринвич —  купить в Екатеринбурге | Готовый бизнес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b="11749"/>
          <a:stretch/>
        </p:blipFill>
        <p:spPr bwMode="auto">
          <a:xfrm>
            <a:off x="5038162" y="1318201"/>
            <a:ext cx="2492001" cy="114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7171774" y="3102179"/>
            <a:ext cx="1887073" cy="2725268"/>
            <a:chOff x="6983506" y="2554942"/>
            <a:chExt cx="1887073" cy="2725268"/>
          </a:xfrm>
        </p:grpSpPr>
        <p:cxnSp>
          <p:nvCxnSpPr>
            <p:cNvPr id="27" name="Прямая со стрелкой 26"/>
            <p:cNvCxnSpPr/>
            <p:nvPr/>
          </p:nvCxnSpPr>
          <p:spPr>
            <a:xfrm flipV="1">
              <a:off x="6983506" y="2743200"/>
              <a:ext cx="1887073" cy="1792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6983506" y="3361768"/>
              <a:ext cx="1887073" cy="1792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6983506" y="4016185"/>
              <a:ext cx="1887073" cy="1792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V="1">
              <a:off x="6983506" y="4643717"/>
              <a:ext cx="1887073" cy="1792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V="1">
              <a:off x="6983506" y="5262282"/>
              <a:ext cx="1887073" cy="1792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7427262" y="2554942"/>
              <a:ext cx="941293" cy="3944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300" dirty="0">
                  <a:latin typeface="Raleway"/>
                  <a:cs typeface="Arial" panose="020B0604020202020204" pitchFamily="34" charset="0"/>
                </a:rPr>
                <a:t>-40 %</a:t>
              </a:r>
            </a:p>
          </p:txBody>
        </p:sp>
        <p:sp>
          <p:nvSpPr>
            <p:cNvPr id="39" name="Овал 38"/>
            <p:cNvSpPr/>
            <p:nvPr/>
          </p:nvSpPr>
          <p:spPr>
            <a:xfrm>
              <a:off x="7427262" y="3164545"/>
              <a:ext cx="941293" cy="3944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300" dirty="0">
                  <a:latin typeface="Raleway"/>
                  <a:cs typeface="Arial" panose="020B0604020202020204" pitchFamily="34" charset="0"/>
                </a:rPr>
                <a:t>-60 %</a:t>
              </a:r>
            </a:p>
          </p:txBody>
        </p:sp>
        <p:sp>
          <p:nvSpPr>
            <p:cNvPr id="40" name="Овал 39"/>
            <p:cNvSpPr/>
            <p:nvPr/>
          </p:nvSpPr>
          <p:spPr>
            <a:xfrm>
              <a:off x="7427262" y="3801034"/>
              <a:ext cx="941293" cy="3944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Raleway"/>
                  <a:cs typeface="Arial" panose="020B0604020202020204" pitchFamily="34" charset="0"/>
                </a:rPr>
                <a:t>+</a:t>
              </a:r>
              <a:r>
                <a:rPr lang="ru-RU" sz="1300" dirty="0">
                  <a:latin typeface="Raleway"/>
                  <a:cs typeface="Arial" panose="020B0604020202020204" pitchFamily="34" charset="0"/>
                </a:rPr>
                <a:t>43 %</a:t>
              </a:r>
            </a:p>
          </p:txBody>
        </p:sp>
        <p:sp>
          <p:nvSpPr>
            <p:cNvPr id="41" name="Овал 40"/>
            <p:cNvSpPr/>
            <p:nvPr/>
          </p:nvSpPr>
          <p:spPr>
            <a:xfrm>
              <a:off x="7427262" y="4437529"/>
              <a:ext cx="941293" cy="3944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300" dirty="0">
                  <a:latin typeface="Raleway"/>
                  <a:cs typeface="Arial" panose="020B0604020202020204" pitchFamily="34" charset="0"/>
                </a:rPr>
                <a:t>-64 %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324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8318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Слайд think-cell" r:id="rId63" imgW="347" imgH="348" progId="TCLayout.ActiveDocument.1">
                  <p:embed/>
                </p:oleObj>
              </mc:Choice>
              <mc:Fallback>
                <p:oleObj name="Слайд think-cell" r:id="rId6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514" y="208992"/>
            <a:ext cx="11500536" cy="434796"/>
          </a:xfrm>
        </p:spPr>
        <p:txBody>
          <a:bodyPr vert="horz">
            <a:noAutofit/>
          </a:bodyPr>
          <a:lstStyle/>
          <a:p>
            <a:r>
              <a:rPr lang="ru-RU" sz="2800" dirty="0" smtClean="0"/>
              <a:t>Экономическое положение Свердловской области 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13090" y="800100"/>
            <a:ext cx="49050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Raleway" panose="020B0604020202020204" charset="-52"/>
              </a:rPr>
              <a:t>Оборот </a:t>
            </a:r>
            <a:r>
              <a:rPr lang="ru-RU" sz="1500" b="1" dirty="0">
                <a:latin typeface="Raleway" panose="020B0604020202020204" charset="-52"/>
              </a:rPr>
              <a:t>организаций Свердловской области </a:t>
            </a:r>
            <a:r>
              <a:rPr lang="ru-RU" sz="1500" b="1" dirty="0" smtClean="0">
                <a:latin typeface="Raleway" panose="020B0604020202020204" charset="-52"/>
              </a:rPr>
              <a:t>в январе-сентябре, млн. руб.</a:t>
            </a:r>
            <a:endParaRPr lang="ru-RU" sz="1500" b="1" dirty="0">
              <a:latin typeface="Raleway" panose="020B0604020202020204" charset="-52"/>
            </a:endParaRPr>
          </a:p>
        </p:txBody>
      </p:sp>
      <p:graphicFrame>
        <p:nvGraphicFramePr>
          <p:cNvPr id="623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56189683"/>
              </p:ext>
            </p:extLst>
          </p:nvPr>
        </p:nvGraphicFramePr>
        <p:xfrm>
          <a:off x="5734050" y="1458913"/>
          <a:ext cx="5894388" cy="14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5"/>
          </a:graphicData>
        </a:graphic>
      </p:graphicFrame>
      <p:sp useBgFill="1">
        <p:nvSpPr>
          <p:cNvPr id="611" name="Полилиния 610"/>
          <p:cNvSpPr/>
          <p:nvPr>
            <p:custDataLst>
              <p:tags r:id="rId4"/>
            </p:custDataLst>
          </p:nvPr>
        </p:nvSpPr>
        <p:spPr bwMode="auto">
          <a:xfrm>
            <a:off x="7699375" y="2281238"/>
            <a:ext cx="187326" cy="481013"/>
          </a:xfrm>
          <a:custGeom>
            <a:avLst/>
            <a:gdLst/>
            <a:ahLst/>
            <a:cxnLst/>
            <a:rect l="0" t="0" r="0" b="0"/>
            <a:pathLst>
              <a:path w="187326" h="481014">
                <a:moveTo>
                  <a:pt x="187325" y="0"/>
                </a:moveTo>
                <a:lnTo>
                  <a:pt x="57150" y="481013"/>
                </a:lnTo>
                <a:lnTo>
                  <a:pt x="0" y="481013"/>
                </a:lnTo>
                <a:lnTo>
                  <a:pt x="130175" y="0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 useBgFill="1">
        <p:nvSpPr>
          <p:cNvPr id="608" name="Полилиния 607"/>
          <p:cNvSpPr/>
          <p:nvPr>
            <p:custDataLst>
              <p:tags r:id="rId5"/>
            </p:custDataLst>
          </p:nvPr>
        </p:nvSpPr>
        <p:spPr bwMode="auto">
          <a:xfrm>
            <a:off x="7699375" y="1627188"/>
            <a:ext cx="187326" cy="481013"/>
          </a:xfrm>
          <a:custGeom>
            <a:avLst/>
            <a:gdLst/>
            <a:ahLst/>
            <a:cxnLst/>
            <a:rect l="0" t="0" r="0" b="0"/>
            <a:pathLst>
              <a:path w="187326" h="481014">
                <a:moveTo>
                  <a:pt x="187325" y="0"/>
                </a:moveTo>
                <a:lnTo>
                  <a:pt x="57150" y="481013"/>
                </a:lnTo>
                <a:lnTo>
                  <a:pt x="0" y="481013"/>
                </a:lnTo>
                <a:lnTo>
                  <a:pt x="130175" y="0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06" name="Полилиния 605"/>
          <p:cNvSpPr/>
          <p:nvPr>
            <p:custDataLst>
              <p:tags r:id="rId6"/>
            </p:custDataLst>
          </p:nvPr>
        </p:nvSpPr>
        <p:spPr bwMode="auto">
          <a:xfrm>
            <a:off x="7699375" y="1627188"/>
            <a:ext cx="130176" cy="481013"/>
          </a:xfrm>
          <a:custGeom>
            <a:avLst/>
            <a:gdLst/>
            <a:ahLst/>
            <a:cxnLst/>
            <a:rect l="0" t="0" r="0" b="0"/>
            <a:pathLst>
              <a:path w="130176" h="481014">
                <a:moveTo>
                  <a:pt x="130175" y="0"/>
                </a:moveTo>
                <a:lnTo>
                  <a:pt x="0" y="481013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07" name="Полилиния 606"/>
          <p:cNvSpPr/>
          <p:nvPr>
            <p:custDataLst>
              <p:tags r:id="rId7"/>
            </p:custDataLst>
          </p:nvPr>
        </p:nvSpPr>
        <p:spPr bwMode="auto">
          <a:xfrm>
            <a:off x="7756525" y="1627188"/>
            <a:ext cx="130176" cy="481013"/>
          </a:xfrm>
          <a:custGeom>
            <a:avLst/>
            <a:gdLst/>
            <a:ahLst/>
            <a:cxnLst/>
            <a:rect l="0" t="0" r="0" b="0"/>
            <a:pathLst>
              <a:path w="130176" h="481014">
                <a:moveTo>
                  <a:pt x="130175" y="0"/>
                </a:moveTo>
                <a:lnTo>
                  <a:pt x="0" y="481013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09" name="Полилиния 608"/>
          <p:cNvSpPr/>
          <p:nvPr>
            <p:custDataLst>
              <p:tags r:id="rId8"/>
            </p:custDataLst>
          </p:nvPr>
        </p:nvSpPr>
        <p:spPr bwMode="auto">
          <a:xfrm>
            <a:off x="7699375" y="2281238"/>
            <a:ext cx="130176" cy="481013"/>
          </a:xfrm>
          <a:custGeom>
            <a:avLst/>
            <a:gdLst/>
            <a:ahLst/>
            <a:cxnLst/>
            <a:rect l="0" t="0" r="0" b="0"/>
            <a:pathLst>
              <a:path w="130176" h="481014">
                <a:moveTo>
                  <a:pt x="130175" y="0"/>
                </a:moveTo>
                <a:lnTo>
                  <a:pt x="0" y="481013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10" name="Полилиния 609"/>
          <p:cNvSpPr/>
          <p:nvPr>
            <p:custDataLst>
              <p:tags r:id="rId9"/>
            </p:custDataLst>
          </p:nvPr>
        </p:nvSpPr>
        <p:spPr bwMode="auto">
          <a:xfrm>
            <a:off x="7756525" y="2281238"/>
            <a:ext cx="130176" cy="481013"/>
          </a:xfrm>
          <a:custGeom>
            <a:avLst/>
            <a:gdLst/>
            <a:ahLst/>
            <a:cxnLst/>
            <a:rect l="0" t="0" r="0" b="0"/>
            <a:pathLst>
              <a:path w="130176" h="481014">
                <a:moveTo>
                  <a:pt x="130175" y="0"/>
                </a:moveTo>
                <a:lnTo>
                  <a:pt x="0" y="481013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454" name="Прямая соединительная линия 453"/>
          <p:cNvCxnSpPr/>
          <p:nvPr>
            <p:custDataLst>
              <p:tags r:id="rId10"/>
            </p:custDataLst>
          </p:nvPr>
        </p:nvCxnSpPr>
        <p:spPr bwMode="auto">
          <a:xfrm flipH="1">
            <a:off x="11650663" y="2520950"/>
            <a:ext cx="1524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2" name="Прямая соединительная линия 451"/>
          <p:cNvCxnSpPr/>
          <p:nvPr>
            <p:custDataLst>
              <p:tags r:id="rId11"/>
            </p:custDataLst>
          </p:nvPr>
        </p:nvCxnSpPr>
        <p:spPr bwMode="auto">
          <a:xfrm>
            <a:off x="11363325" y="1866900"/>
            <a:ext cx="4397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3" name="Прямая соединительная линия 452"/>
          <p:cNvCxnSpPr/>
          <p:nvPr>
            <p:custDataLst>
              <p:tags r:id="rId12"/>
            </p:custDataLst>
          </p:nvPr>
        </p:nvCxnSpPr>
        <p:spPr bwMode="auto">
          <a:xfrm>
            <a:off x="11803063" y="1866900"/>
            <a:ext cx="0" cy="6540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5" name="Уровень текста 1…"/>
          <p:cNvSpPr txBox="1"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0733088" y="1771650"/>
            <a:ext cx="592138" cy="192088"/>
          </a:xfrm>
          <a:prstGeom prst="rect">
            <a:avLst/>
          </a:prstGeom>
          <a:solidFill>
            <a:srgbClr val="DFE5EF"/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25400" tIns="0" rIns="2540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E8A09A4-5518-4B8D-9A38-6ABF2D839BC3}" type="datetime'''''''''''''4''''8''''''''''''''''''''''.''050'">
              <a:rPr lang="ru-RU" altLang="en-US" sz="1400" smtClean="0">
                <a:latin typeface="Raleway" panose="020B0604020202020204" charset="-52"/>
              </a:rPr>
              <a:pPr/>
              <a:t>48.050</a:t>
            </a:fld>
            <a:endParaRPr lang="ru-RU" sz="1400" dirty="0">
              <a:latin typeface="Raleway" panose="020B0604020202020204" charset="-52"/>
            </a:endParaRPr>
          </a:p>
        </p:txBody>
      </p:sp>
      <p:sp>
        <p:nvSpPr>
          <p:cNvPr id="357" name="Уровень текста 1…"/>
          <p:cNvSpPr txBox="1"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9671050" y="2425700"/>
            <a:ext cx="69056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25400" tIns="0" rIns="2540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2969800-7FE0-45ED-8E72-1AF21F258CE6}" type="datetime'''''''2''2''8''''''.''''''6''5''''''4'''''''''''''''''''''''">
              <a:rPr lang="ru-RU" altLang="en-US" sz="1400" smtClean="0"/>
              <a:pPr/>
              <a:t>228.654</a:t>
            </a:fld>
            <a:endParaRPr lang="ru-RU" sz="1400" dirty="0">
              <a:latin typeface="Raleway" panose="020B0604020202020204" charset="-52"/>
            </a:endParaRPr>
          </a:p>
        </p:txBody>
      </p:sp>
      <p:sp>
        <p:nvSpPr>
          <p:cNvPr id="414" name="Уровень текста 1…"/>
          <p:cNvSpPr txBox="1"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9367838" y="1771650"/>
            <a:ext cx="69056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C3CFE1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25400" tIns="0" rIns="2540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6E518CB-4FAC-4A06-8777-4A297676951F}" type="datetime'''2''3''''''''''''''''''''''3''''''''.''5''''''''''''6''1'">
              <a:rPr lang="ru-RU" altLang="en-US" sz="1400" smtClean="0">
                <a:latin typeface="Raleway" panose="020B0604020202020204" charset="-52"/>
              </a:rPr>
              <a:pPr/>
              <a:t>233.561</a:t>
            </a:fld>
            <a:endParaRPr lang="ru-RU" sz="1400" dirty="0">
              <a:latin typeface="Raleway" panose="020B0604020202020204" charset="-52"/>
            </a:endParaRPr>
          </a:p>
        </p:txBody>
      </p:sp>
      <p:sp>
        <p:nvSpPr>
          <p:cNvPr id="413" name="Уровень текста 1…"/>
          <p:cNvSpPr txBox="1"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853238" y="1771650"/>
            <a:ext cx="8382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9DB1CF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25400" tIns="0" rIns="2540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3A9A937-5857-4237-9946-CC7E3A775645}" type="datetime'1.''8''''''''''''''''0''8''''''''''''.''''''''''73''''''''''8'">
              <a:rPr lang="ru-RU" altLang="en-US" sz="1400" smtClean="0">
                <a:latin typeface="Raleway" panose="020B0604020202020204" charset="-52"/>
              </a:rPr>
              <a:pPr/>
              <a:t>1.808.738</a:t>
            </a:fld>
            <a:endParaRPr lang="ru-RU" sz="1400" dirty="0">
              <a:latin typeface="Raleway" panose="020B0604020202020204" charset="-52"/>
            </a:endParaRPr>
          </a:p>
        </p:txBody>
      </p:sp>
      <p:sp>
        <p:nvSpPr>
          <p:cNvPr id="412" name="Уровень текста 1…"/>
          <p:cNvSpPr txBox="1"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935663" y="1771650"/>
            <a:ext cx="5921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25400" tIns="0" rIns="2540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14D69B6-068C-42F6-80F1-17B6B3D3482F}" type="datetime'''''''''''88.''''''''''''''''6''''''''''3''''5'">
              <a:rPr lang="ru-RU" altLang="en-US" sz="1400" smtClean="0">
                <a:solidFill>
                  <a:schemeClr val="bg1"/>
                </a:solidFill>
                <a:latin typeface="Raleway" panose="020B0604020202020204" charset="-52"/>
              </a:rPr>
              <a:pPr/>
              <a:t>88.635</a:t>
            </a:fld>
            <a:endParaRPr lang="ru-RU" sz="1400" dirty="0">
              <a:solidFill>
                <a:schemeClr val="bg1"/>
              </a:solidFill>
              <a:latin typeface="Raleway" panose="020B0604020202020204" charset="-52"/>
            </a:endParaRPr>
          </a:p>
        </p:txBody>
      </p:sp>
      <p:sp>
        <p:nvSpPr>
          <p:cNvPr id="269" name="Уровень текста 1…"/>
          <p:cNvSpPr txBox="1"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337175" y="1771650"/>
            <a:ext cx="36195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F822353-F433-4128-BC0B-90E5A038D7AF}" type="datetime'20''''''''''''''''''''''''''1''''''''''''''9'''''''''''">
              <a:rPr lang="ru-RU" altLang="en-US" sz="1400" smtClean="0">
                <a:latin typeface="+mn-lt"/>
                <a:ea typeface="+mn-ea"/>
                <a:cs typeface="+mn-cs"/>
              </a:rPr>
              <a:pPr/>
              <a:t>2019</a:t>
            </a:fld>
            <a:endParaRPr lang="ru-RU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356" name="Уровень текста 1…"/>
          <p:cNvSpPr txBox="1"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1020425" y="2425700"/>
            <a:ext cx="592138" cy="192088"/>
          </a:xfrm>
          <a:prstGeom prst="rect">
            <a:avLst/>
          </a:prstGeom>
          <a:solidFill>
            <a:srgbClr val="DFE5EF"/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25400" tIns="0" rIns="2540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942B791-265E-4F27-8107-2A27F94D2624}" type="datetime'''''''''49''''''''''''.2''''''''''''7''''''''0'''''''''">
              <a:rPr lang="ru-RU" altLang="en-US" sz="1400" smtClean="0"/>
              <a:pPr/>
              <a:t>49.270</a:t>
            </a:fld>
            <a:endParaRPr lang="ru-RU" sz="1400" dirty="0">
              <a:latin typeface="Raleway" panose="020B0604020202020204" charset="-52"/>
            </a:endParaRPr>
          </a:p>
        </p:txBody>
      </p:sp>
      <p:sp>
        <p:nvSpPr>
          <p:cNvPr id="358" name="Уровень текста 1…"/>
          <p:cNvSpPr txBox="1"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894638" y="2425700"/>
            <a:ext cx="8382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9DB1CF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25400" tIns="0" rIns="2540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AF97FC6-8A39-435F-B8D3-2163487DC0D1}" type="datetime'''''''''''''''''''''1''''''.''8''''''''0''9''''.3''''2''''7'">
              <a:rPr lang="ru-RU" altLang="en-US" sz="1400" smtClean="0"/>
              <a:pPr/>
              <a:t>1.809.327</a:t>
            </a:fld>
            <a:endParaRPr lang="ru-RU" sz="1400" dirty="0">
              <a:latin typeface="Raleway" panose="020B0604020202020204" charset="-52"/>
            </a:endParaRPr>
          </a:p>
        </p:txBody>
      </p:sp>
      <p:sp>
        <p:nvSpPr>
          <p:cNvPr id="359" name="Уровень текста 1…"/>
          <p:cNvSpPr txBox="1"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6046788" y="2425700"/>
            <a:ext cx="69056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25400" tIns="0" rIns="2540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21CC8EE-BEE3-444E-B9E6-3BD8AC46B34A}" type="datetime'''''''''''''''''''''1''''''''22.903'''''''''''''''''">
              <a:rPr lang="ru-RU" altLang="en-US" sz="1400" smtClean="0">
                <a:solidFill>
                  <a:schemeClr val="bg1"/>
                </a:solidFill>
              </a:rPr>
              <a:pPr/>
              <a:t>122.903</a:t>
            </a:fld>
            <a:endParaRPr lang="ru-RU" sz="1400" dirty="0">
              <a:solidFill>
                <a:schemeClr val="bg1"/>
              </a:solidFill>
              <a:latin typeface="Raleway" panose="020B0604020202020204" charset="-52"/>
            </a:endParaRPr>
          </a:p>
        </p:txBody>
      </p:sp>
      <p:sp>
        <p:nvSpPr>
          <p:cNvPr id="271" name="Уровень текста 1…"/>
          <p:cNvSpPr txBox="1"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337175" y="2425700"/>
            <a:ext cx="36195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4887B08-C7FD-4F8C-9641-A575FD9C290A}" type="datetime'''''''''2''''''''''''''''''''''''''''02''0'">
              <a:rPr lang="ru-RU" altLang="en-US" sz="1400" smtClean="0">
                <a:latin typeface="+mn-lt"/>
                <a:ea typeface="+mn-ea"/>
                <a:cs typeface="+mn-cs"/>
              </a:rPr>
              <a:pPr/>
              <a:t>2020</a:t>
            </a:fld>
            <a:endParaRPr lang="ru-RU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450" name="Уровень текста 1…"/>
          <p:cNvSpPr txBox="1"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1444287" y="2057400"/>
            <a:ext cx="71913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A170615-B80C-40F9-AEB9-0B11116A97AE}" type="datetime'''''''+''''''1'''''',4%'''''''''''''''">
              <a:rPr lang="ru-RU" altLang="en-US" sz="1400" b="1" smtClean="0">
                <a:solidFill>
                  <a:srgbClr val="007770"/>
                </a:solidFill>
                <a:latin typeface="+mn-lt"/>
                <a:ea typeface="+mn-ea"/>
                <a:cs typeface="+mn-c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+1,4%</a:t>
            </a:fld>
            <a:endParaRPr lang="ru-RU" sz="1400" b="1" dirty="0">
              <a:solidFill>
                <a:srgbClr val="00777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45" name="Прямая соединительная линия 444"/>
          <p:cNvCxnSpPr/>
          <p:nvPr>
            <p:custDataLst>
              <p:tags r:id="rId24"/>
            </p:custDataLst>
          </p:nvPr>
        </p:nvCxnSpPr>
        <p:spPr bwMode="auto">
          <a:xfrm>
            <a:off x="11253788" y="2049463"/>
            <a:ext cx="292100" cy="2905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4" name="Прямая соединительная линия 443"/>
          <p:cNvCxnSpPr/>
          <p:nvPr>
            <p:custDataLst>
              <p:tags r:id="rId25"/>
            </p:custDataLst>
          </p:nvPr>
        </p:nvCxnSpPr>
        <p:spPr bwMode="auto">
          <a:xfrm>
            <a:off x="10804525" y="2049463"/>
            <a:ext cx="280988" cy="2905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3" name="Прямая соединительная линия 442"/>
          <p:cNvCxnSpPr/>
          <p:nvPr>
            <p:custDataLst>
              <p:tags r:id="rId26"/>
            </p:custDataLst>
          </p:nvPr>
        </p:nvCxnSpPr>
        <p:spPr bwMode="auto">
          <a:xfrm>
            <a:off x="8620125" y="2049463"/>
            <a:ext cx="327025" cy="2905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2" name="Прямая соединительная линия 441"/>
          <p:cNvCxnSpPr/>
          <p:nvPr>
            <p:custDataLst>
              <p:tags r:id="rId27"/>
            </p:custDataLst>
          </p:nvPr>
        </p:nvCxnSpPr>
        <p:spPr bwMode="auto">
          <a:xfrm>
            <a:off x="6645275" y="2049463"/>
            <a:ext cx="320675" cy="2905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8" name="Прямоугольник 427"/>
          <p:cNvSpPr/>
          <p:nvPr/>
        </p:nvSpPr>
        <p:spPr>
          <a:xfrm>
            <a:off x="5734050" y="813278"/>
            <a:ext cx="609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Raleway" panose="020B0604020202020204" charset="-52"/>
              </a:rPr>
              <a:t>Объем отгруженных товаров собственного </a:t>
            </a:r>
            <a:r>
              <a:rPr lang="ru-RU" sz="1500" b="1" dirty="0" smtClean="0">
                <a:latin typeface="Raleway" panose="020B0604020202020204" charset="-52"/>
              </a:rPr>
              <a:t>производства Свердловской </a:t>
            </a:r>
            <a:r>
              <a:rPr lang="ru-RU" sz="1500" b="1" dirty="0">
                <a:latin typeface="Raleway" panose="020B0604020202020204" charset="-52"/>
              </a:rPr>
              <a:t>области по </a:t>
            </a:r>
            <a:r>
              <a:rPr lang="ru-RU" sz="1500" b="1" dirty="0" smtClean="0">
                <a:latin typeface="Raleway" panose="020B0604020202020204" charset="-52"/>
              </a:rPr>
              <a:t>ОКВЭД, млн. руб.</a:t>
            </a:r>
            <a:endParaRPr lang="ru-RU" sz="1500" b="1" dirty="0">
              <a:latin typeface="Raleway" panose="020B0604020202020204" charset="-52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5850837" y="2802915"/>
            <a:ext cx="1160169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604020202020204" charset="-52"/>
                <a:sym typeface="Calibri"/>
              </a:rPr>
              <a:t>Добыча полезных ископаемых</a:t>
            </a:r>
            <a:endParaRPr kumimoji="0" lang="ru-RU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604020202020204" charset="-52"/>
              <a:sym typeface="Calibri"/>
            </a:endParaRPr>
          </a:p>
        </p:txBody>
      </p:sp>
      <p:sp>
        <p:nvSpPr>
          <p:cNvPr id="430" name="TextBox 429"/>
          <p:cNvSpPr txBox="1"/>
          <p:nvPr/>
        </p:nvSpPr>
        <p:spPr>
          <a:xfrm>
            <a:off x="7270964" y="2801069"/>
            <a:ext cx="1565061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ru-RU" sz="1300" dirty="0" smtClean="0">
                <a:latin typeface="Raleway" panose="020B0604020202020204" charset="-52"/>
              </a:rPr>
              <a:t>Обрабатывающие </a:t>
            </a:r>
            <a:r>
              <a:rPr kumimoji="0" lang="ru-RU" sz="13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604020202020204" charset="-52"/>
                <a:sym typeface="Calibri"/>
              </a:rPr>
              <a:t>производства</a:t>
            </a:r>
            <a:endParaRPr kumimoji="0" lang="ru-RU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604020202020204" charset="-52"/>
              <a:sym typeface="Calibri"/>
            </a:endParaRPr>
          </a:p>
        </p:txBody>
      </p:sp>
      <p:sp>
        <p:nvSpPr>
          <p:cNvPr id="431" name="TextBox 430"/>
          <p:cNvSpPr txBox="1"/>
          <p:nvPr/>
        </p:nvSpPr>
        <p:spPr>
          <a:xfrm>
            <a:off x="9095983" y="2760683"/>
            <a:ext cx="1634402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ru-RU" sz="1300" dirty="0" err="1" smtClean="0">
                <a:latin typeface="Raleway" panose="020B0604020202020204" charset="-52"/>
              </a:rPr>
              <a:t>Обеспеч</a:t>
            </a:r>
            <a:r>
              <a:rPr lang="ru-RU" sz="1300" dirty="0" smtClean="0">
                <a:latin typeface="Raleway" panose="020B0604020202020204" charset="-52"/>
              </a:rPr>
              <a:t>. </a:t>
            </a:r>
            <a:r>
              <a:rPr lang="ru-RU" sz="1300" dirty="0" err="1" smtClean="0">
                <a:latin typeface="Raleway" panose="020B0604020202020204" charset="-52"/>
              </a:rPr>
              <a:t>эл.энергией</a:t>
            </a:r>
            <a:r>
              <a:rPr lang="ru-RU" sz="1300" dirty="0" smtClean="0">
                <a:latin typeface="Raleway" panose="020B0604020202020204" charset="-52"/>
              </a:rPr>
              <a:t>, газом </a:t>
            </a:r>
            <a:r>
              <a:rPr kumimoji="0" lang="ru-RU" sz="13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604020202020204" charset="-52"/>
                <a:sym typeface="Calibri"/>
              </a:rPr>
              <a:t>и паром</a:t>
            </a:r>
            <a:endParaRPr kumimoji="0" lang="ru-RU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604020202020204" charset="-52"/>
              <a:sym typeface="Calibri"/>
            </a:endParaRPr>
          </a:p>
        </p:txBody>
      </p:sp>
      <p:sp>
        <p:nvSpPr>
          <p:cNvPr id="440" name="TextBox 439"/>
          <p:cNvSpPr txBox="1"/>
          <p:nvPr/>
        </p:nvSpPr>
        <p:spPr>
          <a:xfrm>
            <a:off x="11103320" y="2760683"/>
            <a:ext cx="1072461" cy="800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ru-RU" sz="1300" dirty="0" err="1" smtClean="0">
                <a:latin typeface="Raleway" panose="020B0604020202020204" charset="-52"/>
              </a:rPr>
              <a:t>Водоснабж</a:t>
            </a:r>
            <a:r>
              <a:rPr lang="ru-RU" sz="1300" smtClean="0">
                <a:latin typeface="Raleway" panose="020B0604020202020204" charset="-52"/>
              </a:rPr>
              <a:t>.;</a:t>
            </a:r>
            <a:endParaRPr lang="ru-RU" sz="1300" dirty="0" smtClean="0">
              <a:latin typeface="Raleway" panose="020B0604020202020204" charset="-52"/>
            </a:endParaRPr>
          </a:p>
          <a:p>
            <a:r>
              <a:rPr kumimoji="0" lang="ru-RU" sz="13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604020202020204" charset="-52"/>
                <a:sym typeface="Calibri"/>
              </a:rPr>
              <a:t>Водоотвед</a:t>
            </a:r>
            <a:r>
              <a:rPr kumimoji="0" lang="ru-RU" sz="13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604020202020204" charset="-52"/>
                <a:sym typeface="Calibri"/>
              </a:rPr>
              <a:t>.;</a:t>
            </a:r>
          </a:p>
          <a:p>
            <a:r>
              <a:rPr lang="ru-RU" sz="1300" dirty="0" smtClean="0">
                <a:latin typeface="Raleway" panose="020B0604020202020204" charset="-52"/>
              </a:rPr>
              <a:t>Утилизация отходов</a:t>
            </a:r>
            <a:endParaRPr kumimoji="0" lang="ru-RU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604020202020204" charset="-52"/>
              <a:sym typeface="Calibri"/>
            </a:endParaRPr>
          </a:p>
        </p:txBody>
      </p:sp>
      <p:cxnSp>
        <p:nvCxnSpPr>
          <p:cNvPr id="446" name="Прямая со стрелкой 445"/>
          <p:cNvCxnSpPr/>
          <p:nvPr/>
        </p:nvCxnSpPr>
        <p:spPr>
          <a:xfrm>
            <a:off x="6300952" y="1911011"/>
            <a:ext cx="8965" cy="50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7" name="Текст 2"/>
          <p:cNvSpPr>
            <a:spLocks noGrp="1"/>
          </p:cNvSpPr>
          <p:nvPr/>
        </p:nvSpPr>
        <p:spPr bwMode="gray">
          <a:xfrm>
            <a:off x="5943312" y="2098939"/>
            <a:ext cx="757238" cy="183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33338" tIns="0" rIns="33338" bIns="0" numCol="1" spcCol="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b="1" dirty="0" smtClean="0">
                <a:solidFill>
                  <a:schemeClr val="accent2">
                    <a:lumMod val="50000"/>
                  </a:schemeClr>
                </a:solidFill>
                <a:sym typeface="+mn-lt"/>
              </a:rPr>
              <a:t>+ 38,7 %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sym typeface="+mn-lt"/>
            </a:endParaRPr>
          </a:p>
        </p:txBody>
      </p:sp>
      <p:graphicFrame>
        <p:nvGraphicFramePr>
          <p:cNvPr id="727" name="Chart 3"/>
          <p:cNvGraphicFramePr/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530788909"/>
              </p:ext>
            </p:extLst>
          </p:nvPr>
        </p:nvGraphicFramePr>
        <p:xfrm>
          <a:off x="592138" y="1495425"/>
          <a:ext cx="3898900" cy="164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6"/>
          </a:graphicData>
        </a:graphic>
      </p:graphicFrame>
      <p:cxnSp>
        <p:nvCxnSpPr>
          <p:cNvPr id="467" name="Прямая соединительная линия 466"/>
          <p:cNvCxnSpPr/>
          <p:nvPr>
            <p:custDataLst>
              <p:tags r:id="rId29"/>
            </p:custDataLst>
          </p:nvPr>
        </p:nvCxnSpPr>
        <p:spPr bwMode="auto">
          <a:xfrm flipH="1">
            <a:off x="4446588" y="2689225"/>
            <a:ext cx="1524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6" name="Прямая соединительная линия 465"/>
          <p:cNvCxnSpPr/>
          <p:nvPr>
            <p:custDataLst>
              <p:tags r:id="rId30"/>
            </p:custDataLst>
          </p:nvPr>
        </p:nvCxnSpPr>
        <p:spPr bwMode="auto">
          <a:xfrm>
            <a:off x="4598988" y="1947863"/>
            <a:ext cx="0" cy="7413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5" name="Прямая соединительная линия 464"/>
          <p:cNvCxnSpPr/>
          <p:nvPr>
            <p:custDataLst>
              <p:tags r:id="rId31"/>
            </p:custDataLst>
          </p:nvPr>
        </p:nvCxnSpPr>
        <p:spPr bwMode="auto">
          <a:xfrm>
            <a:off x="4295776" y="1947863"/>
            <a:ext cx="3032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3" name="Уровень текста 1…"/>
          <p:cNvSpPr txBox="1"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122488" y="2593975"/>
            <a:ext cx="8382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25400" tIns="0" rIns="2540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44E0006-856A-4D8C-A000-A7278F3E23DD}" type="datetime'3''''''''''''''.''''''2''4''8.''''''5''''55'''">
              <a:rPr lang="ru-RU" altLang="en-US" sz="1400" smtClean="0"/>
              <a:pPr/>
              <a:t>3.248.555</a:t>
            </a:fld>
            <a:endParaRPr lang="ru-RU" sz="1400" dirty="0">
              <a:latin typeface="Raleway" panose="020B0604020202020204" charset="-52"/>
            </a:endParaRPr>
          </a:p>
        </p:txBody>
      </p:sp>
      <p:sp>
        <p:nvSpPr>
          <p:cNvPr id="472" name="Уровень текста 1…"/>
          <p:cNvSpPr txBox="1"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2046288" y="1852613"/>
            <a:ext cx="8382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25400" tIns="0" rIns="2540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25630DB-0003-4D78-A9D5-0D5BE4C32538}" type="datetime'3''.''1''''''''''''''''1''''7.41''''''''''''''''''''''''6'''">
              <a:rPr lang="ru-RU" altLang="en-US" sz="1400" smtClean="0"/>
              <a:pPr/>
              <a:t>3.117.416</a:t>
            </a:fld>
            <a:endParaRPr lang="ru-RU" sz="1400" dirty="0">
              <a:latin typeface="Raleway" panose="020B0604020202020204" charset="-52"/>
            </a:endParaRPr>
          </a:p>
        </p:txBody>
      </p:sp>
      <p:sp>
        <p:nvSpPr>
          <p:cNvPr id="468" name="Уровень текста 1…"/>
          <p:cNvSpPr txBox="1"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63513" y="1852613"/>
            <a:ext cx="3937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A18F930-9CE8-4534-8AFE-A420931A7F68}" type="datetime'''2''''''''''''''''''''''0''''''''''''''1''''9'''''''''''''''">
              <a:rPr lang="ru-RU" altLang="en-US" sz="1400" smtClean="0">
                <a:latin typeface="+mn-lt"/>
                <a:ea typeface="+mn-ea"/>
                <a:cs typeface="+mn-cs"/>
              </a:rPr>
              <a:pPr/>
              <a:t>2019</a:t>
            </a:fld>
            <a:endParaRPr lang="ru-RU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471" name="Уровень текста 1…"/>
          <p:cNvSpPr txBox="1"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63513" y="2593975"/>
            <a:ext cx="3937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1036A08-A31A-46A8-AEC6-D3F0D6FCE5D9}" type="datetime'''''2''''''''''''''''''0''''''''''''''''''''''''2''''''0'''">
              <a:rPr lang="ru-RU" altLang="en-US" sz="1400" smtClean="0">
                <a:latin typeface="+mn-lt"/>
                <a:ea typeface="+mn-ea"/>
                <a:cs typeface="+mn-cs"/>
              </a:rPr>
              <a:pPr/>
              <a:t>2020</a:t>
            </a:fld>
            <a:endParaRPr lang="ru-RU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474" name="Уровень текста 1…"/>
          <p:cNvSpPr txBox="1"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4240213" y="2181225"/>
            <a:ext cx="71913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235674F-1531-4645-857D-AB14181D10FE}" type="datetime'''''''+''4'''''''''',''''2''''''%'''''''''">
              <a:rPr lang="ru-RU" altLang="en-US" sz="1400" b="1" smtClean="0">
                <a:solidFill>
                  <a:srgbClr val="007770"/>
                </a:solidFill>
              </a:rPr>
              <a:pPr/>
              <a:t>+4,2%</a:t>
            </a:fld>
            <a:endParaRPr lang="ru-RU" sz="1400" b="1" dirty="0">
              <a:solidFill>
                <a:srgbClr val="007770"/>
              </a:solidFill>
              <a:latin typeface="Raleway" panose="020B0604020202020204" charset="-52"/>
            </a:endParaRPr>
          </a:p>
        </p:txBody>
      </p:sp>
      <p:graphicFrame>
        <p:nvGraphicFramePr>
          <p:cNvPr id="808" name="Chart 3"/>
          <p:cNvGraphicFramePr/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213093314"/>
              </p:ext>
            </p:extLst>
          </p:nvPr>
        </p:nvGraphicFramePr>
        <p:xfrm>
          <a:off x="9478963" y="4505325"/>
          <a:ext cx="2460625" cy="137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7"/>
          </a:graphicData>
        </a:graphic>
      </p:graphicFrame>
      <p:cxnSp>
        <p:nvCxnSpPr>
          <p:cNvPr id="807" name="Прямая соединительная линия 806"/>
          <p:cNvCxnSpPr/>
          <p:nvPr>
            <p:custDataLst>
              <p:tags r:id="rId38"/>
            </p:custDataLst>
          </p:nvPr>
        </p:nvCxnSpPr>
        <p:spPr bwMode="auto">
          <a:xfrm>
            <a:off x="11126788" y="4357688"/>
            <a:ext cx="0" cy="31273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5" name="Прямая соединительная линия 804"/>
          <p:cNvCxnSpPr/>
          <p:nvPr>
            <p:custDataLst>
              <p:tags r:id="rId39"/>
            </p:custDataLst>
          </p:nvPr>
        </p:nvCxnSpPr>
        <p:spPr bwMode="auto">
          <a:xfrm flipV="1">
            <a:off x="10290175" y="4357688"/>
            <a:ext cx="0" cy="2127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6" name="Прямая соединительная линия 805"/>
          <p:cNvCxnSpPr/>
          <p:nvPr>
            <p:custDataLst>
              <p:tags r:id="rId40"/>
            </p:custDataLst>
          </p:nvPr>
        </p:nvCxnSpPr>
        <p:spPr bwMode="auto">
          <a:xfrm>
            <a:off x="10290175" y="4357688"/>
            <a:ext cx="8366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3" name="Текст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9966325" y="5856288"/>
            <a:ext cx="6492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C4E70F-AECC-46D4-9B38-1A014C85A108}" type="datetime'''''Р''''''''о''''''''''сс''''''и''''''''я'''''''''">
              <a:rPr lang="ru-RU" altLang="en-US" sz="1400" b="1" smtClean="0">
                <a:solidFill>
                  <a:srgbClr val="000000"/>
                </a:solidFill>
              </a:rPr>
              <a:pPr/>
              <a:t>Россия</a:t>
            </a:fld>
            <a:endParaRPr lang="en-US" sz="140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24" name="Текст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10539413" y="5856288"/>
            <a:ext cx="11763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F2062B0-F210-44A7-AD8B-B2ACCF8F1BDD}" type="datetime'''''Све''р''л''о''в''с''к''а''я'''' ''о''''блас''''''т''''ь'''">
              <a:rPr lang="ru-RU" altLang="en-US" sz="1400" b="1" smtClean="0">
                <a:solidFill>
                  <a:srgbClr val="000000"/>
                </a:solidFill>
              </a:rPr>
              <a:pPr/>
              <a:t>Сверловская область</a:t>
            </a:fld>
            <a:endParaRPr lang="en-US" sz="140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804" name="Уровень текста 1…"/>
          <p:cNvSpPr txBox="1"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10310813" y="4221163"/>
            <a:ext cx="79533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3603B0F-00EF-4376-B483-D6758824D8E7}" type="datetime'-''''8'',''''4''7''%'''''''''''">
              <a:rPr lang="ru-RU" altLang="en-US" sz="1400" b="1" smtClean="0">
                <a:latin typeface="+mn-lt"/>
                <a:ea typeface="+mn-ea"/>
                <a:cs typeface="+mn-cs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-8,47%</a:t>
            </a:fld>
            <a:endParaRPr lang="ru-RU" sz="1400" b="1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26" name="TextBox 525">
            <a:extLst>
              <a:ext uri="{FF2B5EF4-FFF2-40B4-BE49-F238E27FC236}">
                <a16:creationId xmlns="" xmlns:a16="http://schemas.microsoft.com/office/drawing/2014/main" id="{5E10B6A2-CE5B-4017-9A32-D37BE69E270A}"/>
              </a:ext>
            </a:extLst>
          </p:cNvPr>
          <p:cNvSpPr txBox="1"/>
          <p:nvPr/>
        </p:nvSpPr>
        <p:spPr>
          <a:xfrm>
            <a:off x="9329738" y="3581421"/>
            <a:ext cx="286226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hangingPunct="0"/>
            <a:r>
              <a:rPr lang="ru-RU" sz="1500" b="1" dirty="0">
                <a:latin typeface="Raleway" panose="020B0604020202020204" charset="-52"/>
                <a:cs typeface="Arial" panose="020B0604020202020204" pitchFamily="34" charset="0"/>
              </a:rPr>
              <a:t>Уровень зарегистрированной </a:t>
            </a:r>
            <a:r>
              <a:rPr lang="ru-RU" sz="1500" b="1" dirty="0" smtClean="0">
                <a:latin typeface="Raleway" panose="020B0604020202020204" charset="-52"/>
                <a:cs typeface="Arial" panose="020B0604020202020204" pitchFamily="34" charset="0"/>
              </a:rPr>
              <a:t>безработицы, </a:t>
            </a:r>
            <a:r>
              <a:rPr lang="ru-RU" sz="1500" b="1" dirty="0">
                <a:latin typeface="Raleway" panose="020B0604020202020204" charset="-52"/>
                <a:cs typeface="Arial" panose="020B0604020202020204" pitchFamily="34" charset="0"/>
              </a:rPr>
              <a:t>% </a:t>
            </a:r>
            <a:endParaRPr kumimoji="0" lang="ru-RU" sz="1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604020202020204" charset="-52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798" name="Chart 3"/>
          <p:cNvGraphicFramePr/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3876503836"/>
              </p:ext>
            </p:extLst>
          </p:nvPr>
        </p:nvGraphicFramePr>
        <p:xfrm>
          <a:off x="6061075" y="4343400"/>
          <a:ext cx="2952750" cy="153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8"/>
          </a:graphicData>
        </a:graphic>
      </p:graphicFrame>
      <p:cxnSp>
        <p:nvCxnSpPr>
          <p:cNvPr id="546" name="Прямая соединительная линия 545"/>
          <p:cNvCxnSpPr/>
          <p:nvPr>
            <p:custDataLst>
              <p:tags r:id="rId45"/>
            </p:custDataLst>
          </p:nvPr>
        </p:nvCxnSpPr>
        <p:spPr bwMode="auto">
          <a:xfrm>
            <a:off x="7118350" y="4371975"/>
            <a:ext cx="8366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Прямая соединительная линия 544"/>
          <p:cNvCxnSpPr/>
          <p:nvPr>
            <p:custDataLst>
              <p:tags r:id="rId46"/>
            </p:custDataLst>
          </p:nvPr>
        </p:nvCxnSpPr>
        <p:spPr bwMode="auto">
          <a:xfrm>
            <a:off x="7954963" y="4371975"/>
            <a:ext cx="0" cy="2889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Прямая соединительная линия 543"/>
          <p:cNvCxnSpPr/>
          <p:nvPr>
            <p:custDataLst>
              <p:tags r:id="rId47"/>
            </p:custDataLst>
          </p:nvPr>
        </p:nvCxnSpPr>
        <p:spPr bwMode="auto">
          <a:xfrm flipV="1">
            <a:off x="7118350" y="4371975"/>
            <a:ext cx="0" cy="2825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Текст 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915150" y="5856288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126CD7-9C97-4190-BD3C-781127810206}" type="datetime'''''''''''''''''''''''2''''''''''''''''0''1''''''''9'''''''">
              <a:rPr lang="ru-RU" altLang="en-US" sz="1400" b="1" smtClean="0">
                <a:solidFill>
                  <a:srgbClr val="000000"/>
                </a:solidFill>
              </a:rPr>
              <a:pPr/>
              <a:t>2019</a:t>
            </a:fld>
            <a:endParaRPr lang="en-US" sz="140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48" name="Текст 2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7751763" y="5856288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D91351-E33B-4D7A-BA45-2B7E7AECE654}" type="datetime'''2''0''''''''''''''''''''''''''''''''''''''''''''''2''''0'">
              <a:rPr lang="ru-RU" altLang="en-US" sz="1400" b="1" smtClean="0">
                <a:solidFill>
                  <a:srgbClr val="000000"/>
                </a:solidFill>
              </a:rPr>
              <a:pPr/>
              <a:t>2020</a:t>
            </a:fld>
            <a:endParaRPr lang="en-US" sz="140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49" name="Текст 2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7138988" y="4235450"/>
            <a:ext cx="79533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8A4F0A-33FD-4D3E-85C8-5298412ACE58}" type="datetime'''''''-''0'',''''''''''''''5''''''''''6''''''''''''%'''''">
              <a:rPr lang="en-US" altLang="en-US" sz="1400" b="1" smtClean="0">
                <a:solidFill>
                  <a:srgbClr val="C30C3E"/>
                </a:solidFill>
              </a:rPr>
              <a:pPr/>
              <a:t>-0,56%</a:t>
            </a:fld>
            <a:endParaRPr lang="en-US" sz="1400" b="1">
              <a:solidFill>
                <a:srgbClr val="C30C3E"/>
              </a:solidFill>
              <a:sym typeface="+mn-lt"/>
            </a:endParaRPr>
          </a:p>
        </p:txBody>
      </p:sp>
      <p:sp>
        <p:nvSpPr>
          <p:cNvPr id="550" name="TextBox 549">
            <a:extLst>
              <a:ext uri="{FF2B5EF4-FFF2-40B4-BE49-F238E27FC236}">
                <a16:creationId xmlns="" xmlns:a16="http://schemas.microsoft.com/office/drawing/2014/main" id="{5E10B6A2-CE5B-4017-9A32-D37BE69E270A}"/>
              </a:ext>
            </a:extLst>
          </p:cNvPr>
          <p:cNvSpPr txBox="1"/>
          <p:nvPr/>
        </p:nvSpPr>
        <p:spPr>
          <a:xfrm>
            <a:off x="5943312" y="3599435"/>
            <a:ext cx="315267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hangingPunct="0"/>
            <a:r>
              <a:rPr lang="ru-RU" sz="1500" b="1" dirty="0">
                <a:latin typeface="Raleway" panose="020B0604020202020204" charset="-52"/>
                <a:cs typeface="Arial" panose="020B0604020202020204" pitchFamily="34" charset="0"/>
              </a:rPr>
              <a:t>Среднегодовая численность занятых в экономике, тыс. чел. </a:t>
            </a:r>
            <a:endParaRPr kumimoji="0" lang="ru-RU" sz="1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604020202020204" charset="-52"/>
              <a:cs typeface="Arial" panose="020B0604020202020204" pitchFamily="34" charset="0"/>
              <a:sym typeface="Calibri"/>
            </a:endParaRP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xmlns="" id="{EA6ED6BC-FF18-4FB3-9EFC-B231E95E1C3D}"/>
              </a:ext>
            </a:extLst>
          </p:cNvPr>
          <p:cNvSpPr txBox="1"/>
          <p:nvPr/>
        </p:nvSpPr>
        <p:spPr>
          <a:xfrm>
            <a:off x="192454" y="6456757"/>
            <a:ext cx="11224846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604020202020204" charset="-52"/>
                <a:cs typeface="Arial" panose="020B0604020202020204" pitchFamily="34" charset="0"/>
                <a:sym typeface="Calibri"/>
              </a:rPr>
              <a:t>Источник: данные отчетов «Итоги социально-экономического развития за 2019 и 2020 годы (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604020202020204" charset="-52"/>
                <a:cs typeface="Arial" panose="020B0604020202020204" pitchFamily="34" charset="0"/>
                <a:sym typeface="Calibri"/>
              </a:rPr>
              <a:t>январь-сентябрь)»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604020202020204" charset="-52"/>
              <a:cs typeface="Arial" panose="020B0604020202020204" pitchFamily="34" charset="0"/>
              <a:sym typeface="Calibri"/>
            </a:endParaRPr>
          </a:p>
        </p:txBody>
      </p:sp>
      <p:sp>
        <p:nvSpPr>
          <p:cNvPr id="662" name="Прямоугольник 661"/>
          <p:cNvSpPr/>
          <p:nvPr/>
        </p:nvSpPr>
        <p:spPr>
          <a:xfrm>
            <a:off x="557213" y="3483660"/>
            <a:ext cx="4653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 в январе-сентябре, </a:t>
            </a:r>
            <a:r>
              <a:rPr lang="ru-RU" b="1" dirty="0" smtClean="0"/>
              <a:t>млрд. </a:t>
            </a:r>
            <a:r>
              <a:rPr lang="ru-RU" b="1" dirty="0"/>
              <a:t>руб.</a:t>
            </a:r>
          </a:p>
        </p:txBody>
      </p:sp>
      <p:sp>
        <p:nvSpPr>
          <p:cNvPr id="707" name="Прямоугольник 706"/>
          <p:cNvSpPr/>
          <p:nvPr/>
        </p:nvSpPr>
        <p:spPr>
          <a:xfrm>
            <a:off x="1069561" y="5460970"/>
            <a:ext cx="1996059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ru-RU" sz="1300" dirty="0">
                <a:latin typeface="Raleway" panose="020B0604020202020204" charset="-52"/>
              </a:rPr>
              <a:t>собственные  </a:t>
            </a:r>
            <a:endParaRPr lang="ru-RU" sz="1300" dirty="0" smtClean="0">
              <a:latin typeface="Raleway" panose="020B0604020202020204" charset="-52"/>
            </a:endParaRPr>
          </a:p>
          <a:p>
            <a:pPr algn="ctr"/>
            <a:r>
              <a:rPr lang="ru-RU" sz="1300" dirty="0" smtClean="0">
                <a:latin typeface="Raleway" panose="020B0604020202020204" charset="-52"/>
              </a:rPr>
              <a:t>средства</a:t>
            </a:r>
            <a:endParaRPr lang="ru-RU" sz="1300" dirty="0">
              <a:latin typeface="Raleway" panose="020B0604020202020204" charset="-52"/>
            </a:endParaRPr>
          </a:p>
        </p:txBody>
      </p:sp>
      <p:sp>
        <p:nvSpPr>
          <p:cNvPr id="708" name="Прямоугольник 707"/>
          <p:cNvSpPr/>
          <p:nvPr/>
        </p:nvSpPr>
        <p:spPr>
          <a:xfrm>
            <a:off x="3389250" y="5460970"/>
            <a:ext cx="1996059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ru-RU" sz="1300" dirty="0" smtClean="0">
                <a:latin typeface="Raleway" panose="020B0604020202020204" charset="-52"/>
              </a:rPr>
              <a:t>привлеченные</a:t>
            </a:r>
          </a:p>
          <a:p>
            <a:pPr algn="ctr"/>
            <a:r>
              <a:rPr lang="ru-RU" sz="1300" dirty="0" smtClean="0">
                <a:latin typeface="Raleway" panose="020B0604020202020204" charset="-52"/>
              </a:rPr>
              <a:t> </a:t>
            </a:r>
            <a:r>
              <a:rPr lang="ru-RU" sz="1300" dirty="0">
                <a:latin typeface="Raleway" panose="020B0604020202020204" charset="-52"/>
              </a:rPr>
              <a:t>средства</a:t>
            </a:r>
          </a:p>
        </p:txBody>
      </p:sp>
      <p:graphicFrame>
        <p:nvGraphicFramePr>
          <p:cNvPr id="791" name="Chart 3"/>
          <p:cNvGraphicFramePr/>
          <p:nvPr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4073187298"/>
              </p:ext>
            </p:extLst>
          </p:nvPr>
        </p:nvGraphicFramePr>
        <p:xfrm>
          <a:off x="530225" y="4187825"/>
          <a:ext cx="4613275" cy="14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9"/>
          </a:graphicData>
        </a:graphic>
      </p:graphicFrame>
      <p:cxnSp>
        <p:nvCxnSpPr>
          <p:cNvPr id="782" name="Прямая соединительная линия 781"/>
          <p:cNvCxnSpPr/>
          <p:nvPr>
            <p:custDataLst>
              <p:tags r:id="rId52"/>
            </p:custDataLst>
          </p:nvPr>
        </p:nvCxnSpPr>
        <p:spPr bwMode="auto">
          <a:xfrm>
            <a:off x="5311775" y="4595813"/>
            <a:ext cx="5572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3" name="Прямая соединительная линия 782"/>
          <p:cNvCxnSpPr/>
          <p:nvPr>
            <p:custDataLst>
              <p:tags r:id="rId53"/>
            </p:custDataLst>
          </p:nvPr>
        </p:nvCxnSpPr>
        <p:spPr bwMode="auto">
          <a:xfrm>
            <a:off x="5868988" y="4595813"/>
            <a:ext cx="0" cy="6540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4" name="Прямая соединительная линия 783"/>
          <p:cNvCxnSpPr/>
          <p:nvPr>
            <p:custDataLst>
              <p:tags r:id="rId54"/>
            </p:custDataLst>
          </p:nvPr>
        </p:nvCxnSpPr>
        <p:spPr bwMode="auto">
          <a:xfrm flipH="1">
            <a:off x="5716588" y="5249863"/>
            <a:ext cx="1524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6" name="Уровень текста 1…"/>
          <p:cNvSpPr txBox="1"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5086349" y="5154613"/>
            <a:ext cx="5921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25400" tIns="0" rIns="2540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97E86B5-1027-4CEF-B06A-E83C6178CD44}" type="datetime'''18''''''8'''''',''''''''''''''''''8''1'''''''''''''">
              <a:rPr lang="ru-RU" altLang="en-US" sz="1400" smtClean="0"/>
              <a:pPr/>
              <a:t>188,81</a:t>
            </a:fld>
            <a:endParaRPr lang="ru-RU" sz="1400" dirty="0">
              <a:latin typeface="Raleway" panose="020B0604020202020204" charset="-52"/>
            </a:endParaRPr>
          </a:p>
        </p:txBody>
      </p:sp>
      <p:sp>
        <p:nvSpPr>
          <p:cNvPr id="749" name="Уровень текста 1…"/>
          <p:cNvSpPr txBox="1"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101600" y="4500563"/>
            <a:ext cx="3937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5280F47-92EC-4FA6-A14F-BC7A573A1543}" type="datetime'''''''''''20''1''''9'''''''''">
              <a:rPr lang="ru-RU" altLang="en-US" sz="1400" smtClean="0"/>
              <a:pPr/>
              <a:t>2019</a:t>
            </a:fld>
            <a:endParaRPr lang="ru-RU" sz="1400" dirty="0">
              <a:latin typeface="Raleway" panose="020B0604020202020204" charset="-52"/>
            </a:endParaRPr>
          </a:p>
        </p:txBody>
      </p:sp>
      <p:sp>
        <p:nvSpPr>
          <p:cNvPr id="750" name="Уровень текста 1…"/>
          <p:cNvSpPr txBox="1"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101600" y="5154613"/>
            <a:ext cx="3937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84218B9-234F-4D13-9CF9-9AB743692400}" type="datetime'''''''''''''''''''''2''0''''''''''''''''2''''''''''0'">
              <a:rPr lang="ru-RU" altLang="en-US" sz="1400" smtClean="0"/>
              <a:pPr/>
              <a:t>2020</a:t>
            </a:fld>
            <a:endParaRPr lang="ru-RU" sz="1400" dirty="0">
              <a:latin typeface="Raleway" panose="020B0604020202020204" charset="-52"/>
            </a:endParaRPr>
          </a:p>
        </p:txBody>
      </p:sp>
      <p:sp>
        <p:nvSpPr>
          <p:cNvPr id="755" name="Уровень текста 1…"/>
          <p:cNvSpPr txBox="1"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4681537" y="4500563"/>
            <a:ext cx="592138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25400" tIns="0" rIns="2540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4C6A0F5-D81A-4882-A15A-CBB1EA7BB8EA}" type="datetime'''''''''1''''''''''''''''''''71'',6''''''''1'''''''''''">
              <a:rPr lang="ru-RU" altLang="en-US" sz="1400" smtClean="0"/>
              <a:pPr/>
              <a:t>171,61</a:t>
            </a:fld>
            <a:endParaRPr lang="ru-RU" sz="1400" dirty="0">
              <a:latin typeface="Raleway" panose="020B0604020202020204" charset="-52"/>
            </a:endParaRPr>
          </a:p>
        </p:txBody>
      </p:sp>
      <p:sp>
        <p:nvSpPr>
          <p:cNvPr id="780" name="Уровень текста 1…"/>
          <p:cNvSpPr txBox="1"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5440363" y="4786313"/>
            <a:ext cx="858838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6493E59-2B23-4D35-9C75-3C0CD4BFB66C}" type="datetime'''+''''''''''''''''''10'''''''''''''''''',''''''''''0''''%'''">
              <a:rPr lang="ru-RU" altLang="en-US" sz="1400" b="1" smtClean="0">
                <a:solidFill>
                  <a:srgbClr val="007770"/>
                </a:solidFill>
                <a:latin typeface="Raleway" panose="020B0604020202020204" charset="-52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+10,0%</a:t>
            </a:fld>
            <a:endParaRPr lang="ru-RU" sz="1400" b="1" dirty="0">
              <a:solidFill>
                <a:srgbClr val="007770"/>
              </a:solidFill>
              <a:latin typeface="Raleway" panose="020B0604020202020204" charset="-52"/>
            </a:endParaRPr>
          </a:p>
        </p:txBody>
      </p:sp>
      <p:cxnSp>
        <p:nvCxnSpPr>
          <p:cNvPr id="789" name="Прямая соединительная линия 788"/>
          <p:cNvCxnSpPr/>
          <p:nvPr>
            <p:custDataLst>
              <p:tags r:id="rId60"/>
            </p:custDataLst>
          </p:nvPr>
        </p:nvCxnSpPr>
        <p:spPr bwMode="auto">
          <a:xfrm flipH="1" flipV="1">
            <a:off x="4656138" y="4778375"/>
            <a:ext cx="404812" cy="2905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0" name="Прямая соединительная линия 789"/>
          <p:cNvCxnSpPr/>
          <p:nvPr>
            <p:custDataLst>
              <p:tags r:id="rId61"/>
            </p:custDataLst>
          </p:nvPr>
        </p:nvCxnSpPr>
        <p:spPr bwMode="auto">
          <a:xfrm flipH="1" flipV="1">
            <a:off x="3132138" y="4778375"/>
            <a:ext cx="381000" cy="2905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74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59BA305D-0E4C-4287-A0C5-4FAD84B616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4104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Слайд think-cell" r:id="rId12" imgW="488" imgH="486" progId="TCLayout.ActiveDocument.1">
                  <p:embed/>
                </p:oleObj>
              </mc:Choice>
              <mc:Fallback>
                <p:oleObj name="Слайд think-cell" r:id="rId12" imgW="488" imgH="486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59BA305D-0E4C-4287-A0C5-4FAD84B616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2A6E1991-47BE-4DC0-A73A-AD1FEE3BE6E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endParaRPr kumimoji="0" lang="ru-RU" sz="1600" b="1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604020202020204"/>
              <a:sym typeface="Raleway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496D9C-DE83-42D1-859F-796D0E7EA332}"/>
              </a:ext>
            </a:extLst>
          </p:cNvPr>
          <p:cNvSpPr txBox="1"/>
          <p:nvPr/>
        </p:nvSpPr>
        <p:spPr>
          <a:xfrm>
            <a:off x="6979678" y="2075049"/>
            <a:ext cx="2425148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Качество человеческого капитала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E167A5-EC3D-46FD-8B25-2AB0F81F0AC0}"/>
              </a:ext>
            </a:extLst>
          </p:cNvPr>
          <p:cNvSpPr txBox="1"/>
          <p:nvPr/>
        </p:nvSpPr>
        <p:spPr>
          <a:xfrm>
            <a:off x="6942482" y="3407715"/>
            <a:ext cx="2425148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Доля промышленного производства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9705F9-91AC-48A7-A604-A44679C8B10C}"/>
              </a:ext>
            </a:extLst>
          </p:cNvPr>
          <p:cNvSpPr txBox="1"/>
          <p:nvPr/>
        </p:nvSpPr>
        <p:spPr>
          <a:xfrm>
            <a:off x="6979678" y="4740381"/>
            <a:ext cx="2425148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Уровень технологичности промышленной продукции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06DF9E-CDFE-4AF0-BB95-33CA3A52531D}"/>
              </a:ext>
            </a:extLst>
          </p:cNvPr>
          <p:cNvSpPr txBox="1"/>
          <p:nvPr/>
        </p:nvSpPr>
        <p:spPr>
          <a:xfrm>
            <a:off x="10160544" y="2905697"/>
            <a:ext cx="2425148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Покупательский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 спрос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D05A97-A97F-4E15-B481-C6D4BA7B1744}"/>
              </a:ext>
            </a:extLst>
          </p:cNvPr>
          <p:cNvSpPr txBox="1"/>
          <p:nvPr/>
        </p:nvSpPr>
        <p:spPr>
          <a:xfrm>
            <a:off x="10160544" y="4264946"/>
            <a:ext cx="242514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Занятость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2" name="Graphic 118">
            <a:extLst>
              <a:ext uri="{FF2B5EF4-FFF2-40B4-BE49-F238E27FC236}">
                <a16:creationId xmlns:a16="http://schemas.microsoft.com/office/drawing/2014/main" xmlns="" id="{FC6BDBFB-DDB2-49C1-B524-9838104739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953397" y="1953197"/>
            <a:ext cx="952500" cy="952500"/>
          </a:xfrm>
          <a:prstGeom prst="rect">
            <a:avLst/>
          </a:prstGeom>
        </p:spPr>
      </p:pic>
      <p:pic>
        <p:nvPicPr>
          <p:cNvPr id="23" name="Graphic 118">
            <a:extLst>
              <a:ext uri="{FF2B5EF4-FFF2-40B4-BE49-F238E27FC236}">
                <a16:creationId xmlns:a16="http://schemas.microsoft.com/office/drawing/2014/main" xmlns="" id="{9C46AEF4-977F-40AC-9545-F643D61402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953397" y="3270916"/>
            <a:ext cx="952500" cy="952500"/>
          </a:xfrm>
          <a:prstGeom prst="rect">
            <a:avLst/>
          </a:prstGeom>
        </p:spPr>
      </p:pic>
      <p:pic>
        <p:nvPicPr>
          <p:cNvPr id="24" name="Graphic 118">
            <a:extLst>
              <a:ext uri="{FF2B5EF4-FFF2-40B4-BE49-F238E27FC236}">
                <a16:creationId xmlns:a16="http://schemas.microsoft.com/office/drawing/2014/main" xmlns="" id="{D638A74C-391C-4097-A821-952939871A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953397" y="4474441"/>
            <a:ext cx="952500" cy="952500"/>
          </a:xfrm>
          <a:prstGeom prst="rect">
            <a:avLst/>
          </a:prstGeom>
        </p:spPr>
      </p:pic>
      <p:pic>
        <p:nvPicPr>
          <p:cNvPr id="25" name="Graphic 118">
            <a:extLst>
              <a:ext uri="{FF2B5EF4-FFF2-40B4-BE49-F238E27FC236}">
                <a16:creationId xmlns:a16="http://schemas.microsoft.com/office/drawing/2014/main" xmlns="" id="{65ED951C-BB5F-40DB-A11E-7F3E8BE212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125920" y="2656166"/>
            <a:ext cx="952500" cy="952500"/>
          </a:xfrm>
          <a:prstGeom prst="rect">
            <a:avLst/>
          </a:prstGeom>
        </p:spPr>
      </p:pic>
      <p:pic>
        <p:nvPicPr>
          <p:cNvPr id="26" name="Graphic 118">
            <a:extLst>
              <a:ext uri="{FF2B5EF4-FFF2-40B4-BE49-F238E27FC236}">
                <a16:creationId xmlns:a16="http://schemas.microsoft.com/office/drawing/2014/main" xmlns="" id="{1D86B9EB-60ED-4F2C-9B80-0E4965763C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125920" y="3961983"/>
            <a:ext cx="952500" cy="952500"/>
          </a:xfrm>
          <a:prstGeom prst="rect">
            <a:avLst/>
          </a:prstGeom>
        </p:spPr>
      </p:pic>
      <p:graphicFrame>
        <p:nvGraphicFramePr>
          <p:cNvPr id="28" name="Chart 3">
            <a:extLst>
              <a:ext uri="{FF2B5EF4-FFF2-40B4-BE49-F238E27FC236}">
                <a16:creationId xmlns:a16="http://schemas.microsoft.com/office/drawing/2014/main" xmlns="" id="{7EAD4194-92DE-4983-923F-882FC0AD095E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90765371"/>
              </p:ext>
            </p:extLst>
          </p:nvPr>
        </p:nvGraphicFramePr>
        <p:xfrm>
          <a:off x="2398712" y="1993900"/>
          <a:ext cx="3032125" cy="348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2C61D4C8-90B8-4011-AA68-3A2F07C81321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509650" y="1838325"/>
            <a:ext cx="84772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BEFFDF59-ACB6-4D68-AA86-D656952DCCE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3509650" y="1838325"/>
            <a:ext cx="0" cy="53975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6AD2B10-8310-4E3A-BEBE-6E65C3BDEA55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357375" y="1838325"/>
            <a:ext cx="0" cy="19367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6" name="Уровень текста 1…">
            <a:extLst>
              <a:ext uri="{FF2B5EF4-FFF2-40B4-BE49-F238E27FC236}">
                <a16:creationId xmlns:a16="http://schemas.microsoft.com/office/drawing/2014/main" xmlns="" id="{0C43DD4A-0B23-4DA2-B9E8-38120E2D669C}"/>
              </a:ext>
            </a:extLst>
          </p:cNvPr>
          <p:cNvSpPr txBox="1"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157007" y="5495925"/>
            <a:ext cx="425450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118546D-67DB-44B7-8362-8BF3B3F3A863}" type="datetime'''''''''''''''''2''''''''''''0''''''''''2''''''''''0'">
              <a:rPr lang="ru-RU" altLang="en-US" sz="1600" smtClean="0"/>
              <a:pPr/>
              <a:t>2020</a:t>
            </a:fld>
            <a:endParaRPr lang="ru-RU" sz="1600" dirty="0"/>
          </a:p>
        </p:txBody>
      </p:sp>
      <p:sp>
        <p:nvSpPr>
          <p:cNvPr id="84" name="Уровень текста 1…">
            <a:extLst>
              <a:ext uri="{FF2B5EF4-FFF2-40B4-BE49-F238E27FC236}">
                <a16:creationId xmlns:a16="http://schemas.microsoft.com/office/drawing/2014/main" xmlns="" id="{3A9184A4-2175-4026-B294-71ECD0AA2FB8}"/>
              </a:ext>
            </a:extLst>
          </p:cNvPr>
          <p:cNvSpPr txBox="1"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284568" y="5495925"/>
            <a:ext cx="425450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FF0455C-810A-4680-AB3E-66C040E7A513}" type="datetime'''''''''''1''''''''9''''''''''''''''''''''''9''0'''''">
              <a:rPr lang="ru-RU" altLang="en-US" sz="1600" smtClean="0"/>
              <a:pPr/>
              <a:t>1990</a:t>
            </a:fld>
            <a:endParaRPr lang="ru-RU" sz="1600" dirty="0"/>
          </a:p>
        </p:txBody>
      </p:sp>
      <p:sp>
        <p:nvSpPr>
          <p:cNvPr id="20" name="Уровень текста 1…">
            <a:extLst>
              <a:ext uri="{FF2B5EF4-FFF2-40B4-BE49-F238E27FC236}">
                <a16:creationId xmlns:a16="http://schemas.microsoft.com/office/drawing/2014/main" xmlns="" id="{0DA3B37E-225C-4C11-9768-5166B85084E6}"/>
              </a:ext>
            </a:extLst>
          </p:cNvPr>
          <p:cNvSpPr txBox="1"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600138" y="1682750"/>
            <a:ext cx="668338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3D6D91E-4549-48A3-A5AA-76534998E219}" type="datetime'''''''''+''''''''''1''3''''''''%'''''">
              <a:rPr lang="ru-RU" altLang="en-US" sz="1600" b="1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+13%</a:t>
            </a:fld>
            <a:endParaRPr lang="ru-RU" sz="1600" b="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0675CF-07FF-4787-BF8E-47D2460C8B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92647" y="6094378"/>
            <a:ext cx="335864" cy="333086"/>
          </a:xfrm>
        </p:spPr>
        <p:txBody>
          <a:bodyPr/>
          <a:lstStyle/>
          <a:p>
            <a:fld id="{86CB4B4D-7CA3-9044-876B-883B54F8677D}" type="slidenum">
              <a:rPr lang="ru-RU" smtClean="0"/>
              <a:t>20</a:t>
            </a:fld>
            <a:endParaRPr lang="ru-RU" dirty="0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697FF68F-8E6A-4ED8-A12D-76CBFFE472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535" y="-61595"/>
            <a:ext cx="11827465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 smtClean="0"/>
              <a:t>Ключевые </a:t>
            </a:r>
            <a:r>
              <a:rPr lang="ru-RU" sz="2800" dirty="0"/>
              <a:t>последствия для Екатеринбурга</a:t>
            </a:r>
            <a:endParaRPr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241714" y="5700701"/>
            <a:ext cx="3346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Численность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населения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 г. Екатеринбурга,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тыс. чел.</a:t>
            </a:r>
          </a:p>
        </p:txBody>
      </p:sp>
    </p:spTree>
    <p:extLst>
      <p:ext uri="{BB962C8B-B14F-4D97-AF65-F5344CB8AC3E}">
        <p14:creationId xmlns:p14="http://schemas.microsoft.com/office/powerpoint/2010/main" val="774503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06BC9BC3-43BA-41F4-8E3B-2FC92988CA2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8" name="Слайд think-cell" r:id="rId4" imgW="488" imgH="486" progId="TCLayout.ActiveDocument.1">
                  <p:embed/>
                </p:oleObj>
              </mc:Choice>
              <mc:Fallback>
                <p:oleObj name="Слайд think-cell" r:id="rId4" imgW="488" imgH="48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xmlns="" id="{06BC9BC3-43BA-41F4-8E3B-2FC92988CA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" name="Title 2"/>
          <p:cNvSpPr txBox="1">
            <a:spLocks noGrp="1"/>
          </p:cNvSpPr>
          <p:nvPr>
            <p:ph type="ctrTitle"/>
          </p:nvPr>
        </p:nvSpPr>
        <p:spPr>
          <a:xfrm>
            <a:off x="1905000" y="1887570"/>
            <a:ext cx="6594981" cy="1325565"/>
          </a:xfrm>
          <a:prstGeom prst="rect">
            <a:avLst/>
          </a:prstGeom>
        </p:spPr>
        <p:txBody>
          <a:bodyPr/>
          <a:lstStyle>
            <a:lvl1pPr>
              <a:defRPr sz="39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pPr algn="ctr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72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1708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864" y="279290"/>
            <a:ext cx="10515601" cy="1325563"/>
          </a:xfrm>
        </p:spPr>
        <p:txBody>
          <a:bodyPr vert="horz"/>
          <a:lstStyle/>
          <a:p>
            <a:r>
              <a:rPr lang="ru-RU" dirty="0"/>
              <a:t>Обсуждение с научным сообществом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541174" y="1690688"/>
            <a:ext cx="5374433" cy="3914778"/>
          </a:xfrm>
        </p:spPr>
        <p:txBody>
          <a:bodyPr>
            <a:normAutofit/>
          </a:bodyPr>
          <a:lstStyle/>
          <a:p>
            <a:r>
              <a:rPr lang="ru-RU" dirty="0"/>
              <a:t>Проведено заседание круглого стола по теме Развитие экономики города Екатеринбурга в XVIII – XX веках. </a:t>
            </a:r>
          </a:p>
          <a:p>
            <a:r>
              <a:rPr lang="ru-RU" dirty="0"/>
              <a:t>Участники: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4" y="2917672"/>
            <a:ext cx="2102430" cy="1460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04" y="3247099"/>
            <a:ext cx="3207820" cy="801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45" y="4220724"/>
            <a:ext cx="2188001" cy="1548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4" y="4439751"/>
            <a:ext cx="2364833" cy="1118155"/>
          </a:xfrm>
          <a:prstGeom prst="rect">
            <a:avLst/>
          </a:prstGeom>
        </p:spPr>
      </p:pic>
      <p:pic>
        <p:nvPicPr>
          <p:cNvPr id="17" name="Рисунок 16"/>
          <p:cNvPicPr>
            <a:picLocks noGrp="1" noChangeAspect="1"/>
          </p:cNvPicPr>
          <p:nvPr>
            <p:ph type="pic" sz="half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r="10677"/>
          <a:stretch>
            <a:fillRect/>
          </a:stretch>
        </p:blipFill>
        <p:spPr>
          <a:xfrm>
            <a:off x="6419965" y="1854756"/>
            <a:ext cx="5329240" cy="3914778"/>
          </a:xfrm>
        </p:spPr>
      </p:pic>
    </p:spTree>
    <p:extLst>
      <p:ext uri="{BB962C8B-B14F-4D97-AF65-F5344CB8AC3E}">
        <p14:creationId xmlns:p14="http://schemas.microsoft.com/office/powerpoint/2010/main" val="1559566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143286"/>
              </p:ext>
            </p:extLst>
          </p:nvPr>
        </p:nvGraphicFramePr>
        <p:xfrm>
          <a:off x="117646" y="2371409"/>
          <a:ext cx="11932656" cy="413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6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17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9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046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046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7046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24807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Ресурс развития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Средства империи для решения нужд обеспечения страны</a:t>
                      </a:r>
                      <a:r>
                        <a:rPr lang="ru-RU" sz="1100" baseline="0" dirty="0"/>
                        <a:t> медью и железом. Горные инженеры  </a:t>
                      </a:r>
                      <a:r>
                        <a:rPr lang="ru-RU" sz="1100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Статус</a:t>
                      </a:r>
                      <a:r>
                        <a:rPr lang="ru-RU" sz="1100" baseline="0" dirty="0"/>
                        <a:t> Горного города и ресурсы Министерства финансов</a:t>
                      </a:r>
                    </a:p>
                    <a:p>
                      <a:pPr algn="ctr"/>
                      <a:r>
                        <a:rPr lang="ru-RU" sz="1100" baseline="0" dirty="0"/>
                        <a:t>Горные инженеры</a:t>
                      </a:r>
                    </a:p>
                    <a:p>
                      <a:pPr algn="ctr"/>
                      <a:r>
                        <a:rPr lang="ru-RU" sz="1100" strike="noStrike" baseline="0" dirty="0"/>
                        <a:t>Старообрядцы - Меценаты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Железная дорога</a:t>
                      </a:r>
                    </a:p>
                    <a:p>
                      <a:pPr algn="ctr"/>
                      <a:r>
                        <a:rPr lang="ru-RU" sz="1100" dirty="0"/>
                        <a:t>Выставка 1887 года</a:t>
                      </a:r>
                    </a:p>
                    <a:p>
                      <a:pPr algn="ctr"/>
                      <a:r>
                        <a:rPr lang="ru-RU" sz="1100" dirty="0"/>
                        <a:t>Горный институт</a:t>
                      </a:r>
                    </a:p>
                    <a:p>
                      <a:pPr algn="ctr"/>
                      <a:r>
                        <a:rPr lang="ru-RU" sz="1100" dirty="0"/>
                        <a:t>Горные инженеры</a:t>
                      </a:r>
                    </a:p>
                    <a:p>
                      <a:pPr algn="ctr"/>
                      <a:r>
                        <a:rPr lang="ru-RU" sz="1100" dirty="0"/>
                        <a:t>«Новые» </a:t>
                      </a:r>
                      <a:r>
                        <a:rPr lang="ru-RU" sz="1100" strike="noStrike" dirty="0"/>
                        <a:t>Старообрядцы - </a:t>
                      </a:r>
                    </a:p>
                    <a:p>
                      <a:pPr algn="ctr"/>
                      <a:r>
                        <a:rPr lang="ru-RU" sz="1100" strike="noStrike" dirty="0"/>
                        <a:t>Меценаты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Статус столицы</a:t>
                      </a:r>
                    </a:p>
                    <a:p>
                      <a:pPr algn="ctr"/>
                      <a:r>
                        <a:rPr lang="ru-RU" sz="1100" dirty="0"/>
                        <a:t> Уральской области</a:t>
                      </a:r>
                    </a:p>
                    <a:p>
                      <a:pPr algn="ctr"/>
                      <a:r>
                        <a:rPr lang="ru-RU" sz="1100" dirty="0"/>
                        <a:t>Бывшие инженеры</a:t>
                      </a:r>
                      <a:r>
                        <a:rPr lang="ru-RU" sz="1100" baseline="0" dirty="0"/>
                        <a:t> и специалисты горнозаводских предприятий</a:t>
                      </a:r>
                    </a:p>
                    <a:p>
                      <a:pPr algn="ctr"/>
                      <a:r>
                        <a:rPr lang="ru-RU" sz="1100" baseline="0" dirty="0"/>
                        <a:t>«Ленинградский» десант ученых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Эвакуация</a:t>
                      </a:r>
                      <a:r>
                        <a:rPr lang="ru-RU" sz="1100" baseline="0" dirty="0"/>
                        <a:t> промышленных предприятий и РАН</a:t>
                      </a:r>
                    </a:p>
                    <a:p>
                      <a:pPr algn="ctr"/>
                      <a:r>
                        <a:rPr lang="ru-RU" sz="1100" baseline="0" dirty="0"/>
                        <a:t>Строительная отрасль</a:t>
                      </a:r>
                    </a:p>
                    <a:p>
                      <a:pPr algn="ctr"/>
                      <a:r>
                        <a:rPr lang="ru-RU" sz="1100" baseline="0" dirty="0"/>
                        <a:t>Наукоемкие предприятия</a:t>
                      </a:r>
                    </a:p>
                    <a:p>
                      <a:pPr algn="ctr"/>
                      <a:r>
                        <a:rPr lang="ru-RU" sz="1100" baseline="0" dirty="0"/>
                        <a:t>Человеческий капитал из других предприятий и РАН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Переход к модели многоотраслевой экономики, финансы,</a:t>
                      </a:r>
                      <a:r>
                        <a:rPr lang="ru-RU" sz="1100" baseline="0" dirty="0"/>
                        <a:t> </a:t>
                      </a:r>
                      <a:r>
                        <a:rPr lang="ru-RU" sz="1100" dirty="0"/>
                        <a:t>развитие</a:t>
                      </a:r>
                      <a:r>
                        <a:rPr lang="ru-RU" sz="1100" baseline="0" dirty="0"/>
                        <a:t> торговли, сервиса, транспорта, </a:t>
                      </a:r>
                      <a:r>
                        <a:rPr lang="en-US" sz="1100" baseline="0" dirty="0"/>
                        <a:t>IT</a:t>
                      </a:r>
                      <a:r>
                        <a:rPr lang="ru-RU" sz="1100" baseline="0" dirty="0"/>
                        <a:t>, Значительное количество сотрудников НИИ и КБ, развитая культурная среда 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2059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Ключевые предприятия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Екатеринбургский завод</a:t>
                      </a:r>
                    </a:p>
                    <a:p>
                      <a:pPr algn="ctr"/>
                      <a:r>
                        <a:rPr lang="ru-RU" sz="1100" dirty="0"/>
                        <a:t>Монетный двор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Монетный двор</a:t>
                      </a:r>
                    </a:p>
                    <a:p>
                      <a:pPr algn="ctr"/>
                      <a:r>
                        <a:rPr lang="ru-RU" sz="1100" dirty="0"/>
                        <a:t>Золотосплавочная</a:t>
                      </a:r>
                      <a:r>
                        <a:rPr lang="ru-RU" sz="1100" baseline="0" dirty="0"/>
                        <a:t> лаборатория</a:t>
                      </a:r>
                    </a:p>
                    <a:p>
                      <a:pPr algn="ctr"/>
                      <a:r>
                        <a:rPr lang="ru-RU" sz="1100" baseline="0" dirty="0"/>
                        <a:t>Императорская гранильная фабрика 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Банки</a:t>
                      </a:r>
                    </a:p>
                    <a:p>
                      <a:pPr algn="ctr"/>
                      <a:r>
                        <a:rPr lang="ru-RU" sz="1100" dirty="0"/>
                        <a:t>ЖД мастерские</a:t>
                      </a:r>
                    </a:p>
                    <a:p>
                      <a:pPr algn="ctr"/>
                      <a:r>
                        <a:rPr lang="ru-RU" sz="1100" dirty="0"/>
                        <a:t>Мельницы</a:t>
                      </a:r>
                    </a:p>
                    <a:p>
                      <a:pPr algn="ctr"/>
                      <a:r>
                        <a:rPr lang="ru-RU" sz="1100" dirty="0"/>
                        <a:t>Торговые</a:t>
                      </a:r>
                      <a:r>
                        <a:rPr lang="ru-RU" sz="1100" baseline="0" dirty="0"/>
                        <a:t> предприятия</a:t>
                      </a:r>
                    </a:p>
                    <a:p>
                      <a:pPr algn="ctr"/>
                      <a:r>
                        <a:rPr lang="ru-RU" sz="1100" baseline="0" dirty="0"/>
                        <a:t>Культура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Уралмаш</a:t>
                      </a:r>
                    </a:p>
                    <a:p>
                      <a:pPr algn="ctr"/>
                      <a:r>
                        <a:rPr lang="ru-RU" sz="1100" dirty="0"/>
                        <a:t>Верх-</a:t>
                      </a:r>
                      <a:r>
                        <a:rPr lang="ru-RU" sz="1100" dirty="0" err="1"/>
                        <a:t>Исетский</a:t>
                      </a:r>
                      <a:r>
                        <a:rPr lang="ru-RU" sz="1100" baseline="0" dirty="0"/>
                        <a:t> завод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Металлист</a:t>
                      </a:r>
                    </a:p>
                    <a:p>
                      <a:pPr algn="ctr"/>
                      <a:r>
                        <a:rPr lang="ru-RU" sz="1100" b="0" i="0" u="none" strike="noStrike" cap="none" spc="0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Уралэлектромашина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Органы власти</a:t>
                      </a:r>
                    </a:p>
                    <a:p>
                      <a:pPr algn="ctr"/>
                      <a:r>
                        <a:rPr lang="ru-RU" sz="1100" dirty="0"/>
                        <a:t>Горный институт</a:t>
                      </a:r>
                      <a:r>
                        <a:rPr lang="ru-RU" sz="1100" baseline="0" dirty="0"/>
                        <a:t> (</a:t>
                      </a:r>
                      <a:r>
                        <a:rPr lang="ru-RU" sz="1100" baseline="0" dirty="0" err="1"/>
                        <a:t>УрГУ</a:t>
                      </a:r>
                      <a:r>
                        <a:rPr lang="ru-RU" sz="1100" baseline="0" dirty="0"/>
                        <a:t>)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Уралмаш</a:t>
                      </a:r>
                    </a:p>
                    <a:p>
                      <a:pPr algn="ctr"/>
                      <a:r>
                        <a:rPr lang="ru-RU" sz="1100" dirty="0"/>
                        <a:t>НПО Автоматики</a:t>
                      </a:r>
                    </a:p>
                    <a:p>
                      <a:pPr algn="ctr"/>
                      <a:r>
                        <a:rPr lang="ru-RU" sz="11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Свердловский домостроительный комбинат</a:t>
                      </a:r>
                    </a:p>
                    <a:p>
                      <a:pPr algn="ctr"/>
                      <a:r>
                        <a:rPr lang="ru-RU" sz="11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РАН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НПО Автоматики, СКБ Контур, Кольцово, Гринвич, МЕГА, РМК, УГМК, Застройщики, </a:t>
                      </a:r>
                      <a:r>
                        <a:rPr lang="ru-RU" sz="1100" dirty="0" err="1"/>
                        <a:t>УрФУ</a:t>
                      </a:r>
                      <a:r>
                        <a:rPr lang="ru-RU" sz="1100" dirty="0"/>
                        <a:t>, Креативные</a:t>
                      </a:r>
                      <a:r>
                        <a:rPr lang="ru-RU" sz="1100" baseline="0" dirty="0"/>
                        <a:t> индустрии, банки, РАН</a:t>
                      </a:r>
                      <a:r>
                        <a:rPr lang="ru-RU" sz="1100" dirty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2059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Доминирующая</a:t>
                      </a:r>
                      <a:r>
                        <a:rPr lang="ru-RU" sz="1200" b="1" baseline="0" dirty="0"/>
                        <a:t> сфера экономики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Металлургия</a:t>
                      </a:r>
                      <a:r>
                        <a:rPr lang="ru-RU" sz="1100" baseline="0" dirty="0"/>
                        <a:t> железа и меди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Золотодобыча и обработка золота</a:t>
                      </a:r>
                    </a:p>
                    <a:p>
                      <a:pPr algn="ctr"/>
                      <a:r>
                        <a:rPr lang="ru-RU" sz="1100" dirty="0"/>
                        <a:t>Монетный двор</a:t>
                      </a:r>
                      <a:r>
                        <a:rPr lang="ru-RU" sz="1100" baseline="0" dirty="0"/>
                        <a:t> и механическая фабрика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Салотопенный бизнес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Торговля</a:t>
                      </a:r>
                    </a:p>
                    <a:p>
                      <a:pPr algn="ctr"/>
                      <a:r>
                        <a:rPr lang="ru-RU" sz="1100" dirty="0"/>
                        <a:t>Зерновой бизнес</a:t>
                      </a:r>
                    </a:p>
                    <a:p>
                      <a:pPr algn="ctr"/>
                      <a:r>
                        <a:rPr lang="ru-RU" sz="1100" dirty="0"/>
                        <a:t>Винокуренный бизнес</a:t>
                      </a:r>
                    </a:p>
                    <a:p>
                      <a:pPr algn="ctr"/>
                      <a:r>
                        <a:rPr lang="ru-RU" sz="1100" dirty="0"/>
                        <a:t>Обрабатывающая</a:t>
                      </a:r>
                      <a:r>
                        <a:rPr lang="ru-RU" sz="1100" baseline="0" dirty="0"/>
                        <a:t> промышленность</a:t>
                      </a:r>
                      <a:endParaRPr lang="ru-RU" sz="1100" dirty="0"/>
                    </a:p>
                    <a:p>
                      <a:pPr algn="ctr"/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Машиностроение</a:t>
                      </a:r>
                    </a:p>
                    <a:p>
                      <a:pPr algn="ctr"/>
                      <a:r>
                        <a:rPr lang="ru-RU" sz="1100" dirty="0"/>
                        <a:t>Производство трансформаторной стали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/>
                        <a:t>Машиностроение</a:t>
                      </a:r>
                    </a:p>
                    <a:p>
                      <a:pPr algn="ctr"/>
                      <a:r>
                        <a:rPr lang="ru-RU" sz="1100" baseline="0" dirty="0"/>
                        <a:t>Строительная отрасль</a:t>
                      </a:r>
                    </a:p>
                    <a:p>
                      <a:pPr algn="ctr"/>
                      <a:r>
                        <a:rPr lang="ru-RU" sz="1100" baseline="0" dirty="0"/>
                        <a:t>Наукоемкие предприятия </a:t>
                      </a:r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Обрабатывающая промышленность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Торговля, сервис, </a:t>
                      </a:r>
                    </a:p>
                    <a:p>
                      <a:pPr algn="ctr"/>
                      <a:r>
                        <a:rPr lang="ru-RU" sz="1100" dirty="0"/>
                        <a:t>Промышленность</a:t>
                      </a:r>
                    </a:p>
                    <a:p>
                      <a:pPr algn="ctr"/>
                      <a:r>
                        <a:rPr lang="ru-RU" sz="1100" dirty="0"/>
                        <a:t>Транспорт</a:t>
                      </a:r>
                      <a:r>
                        <a:rPr lang="ru-RU" sz="1100" baseline="0" dirty="0"/>
                        <a:t>, </a:t>
                      </a:r>
                      <a:r>
                        <a:rPr lang="ru-RU" sz="1100" baseline="0" dirty="0" err="1"/>
                        <a:t>девелопмент</a:t>
                      </a:r>
                      <a:endParaRPr lang="ru-RU" sz="1100" dirty="0"/>
                    </a:p>
                    <a:p>
                      <a:pPr algn="ctr"/>
                      <a:r>
                        <a:rPr lang="en-US" sz="1100" dirty="0"/>
                        <a:t>IT</a:t>
                      </a:r>
                      <a:r>
                        <a:rPr lang="en-US" sz="1100" baseline="0" dirty="0"/>
                        <a:t> </a:t>
                      </a:r>
                      <a:r>
                        <a:rPr lang="ru-RU" sz="1100" baseline="0" dirty="0"/>
                        <a:t>и креативные индустрии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156" y="180503"/>
            <a:ext cx="7452681" cy="466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700" b="1" dirty="0" smtClean="0">
                <a:latin typeface="Raleway"/>
                <a:ea typeface="Raleway"/>
                <a:cs typeface="Raleway"/>
                <a:sym typeface="Raleway"/>
              </a:rPr>
              <a:t>Основные </a:t>
            </a:r>
            <a:r>
              <a:rPr lang="ru-RU" sz="2700" b="1" dirty="0">
                <a:latin typeface="Raleway"/>
                <a:ea typeface="Raleway"/>
                <a:cs typeface="Raleway"/>
                <a:sym typeface="Raleway"/>
              </a:rPr>
              <a:t>этапы развития Екатеринбурга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836119" y="1526064"/>
            <a:ext cx="10088158" cy="294503"/>
            <a:chOff x="1836119" y="1241853"/>
            <a:chExt cx="10088158" cy="294503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836119" y="1383955"/>
              <a:ext cx="10088158" cy="2"/>
            </a:xfrm>
            <a:prstGeom prst="line">
              <a:avLst/>
            </a:prstGeom>
            <a:noFill/>
            <a:ln w="38100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" name="Овал 3"/>
            <p:cNvSpPr/>
            <p:nvPr/>
          </p:nvSpPr>
          <p:spPr>
            <a:xfrm>
              <a:off x="2211859" y="1241854"/>
              <a:ext cx="333633" cy="28420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007708" y="1241853"/>
              <a:ext cx="333633" cy="28420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5722261" y="1252151"/>
              <a:ext cx="333633" cy="28420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7579893" y="1252151"/>
              <a:ext cx="333633" cy="28420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9313958" y="1241854"/>
              <a:ext cx="333633" cy="28420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924889" y="1241854"/>
              <a:ext cx="333633" cy="28420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8496D9C-DE83-42D1-859F-796D0E7EA332}"/>
              </a:ext>
            </a:extLst>
          </p:cNvPr>
          <p:cNvSpPr txBox="1"/>
          <p:nvPr/>
        </p:nvSpPr>
        <p:spPr>
          <a:xfrm>
            <a:off x="1633374" y="1120863"/>
            <a:ext cx="1490602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ГОРОД-ЗАВОД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496D9C-DE83-42D1-859F-796D0E7EA332}"/>
              </a:ext>
            </a:extLst>
          </p:cNvPr>
          <p:cNvSpPr txBox="1"/>
          <p:nvPr/>
        </p:nvSpPr>
        <p:spPr>
          <a:xfrm>
            <a:off x="1836119" y="1826744"/>
            <a:ext cx="10851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1723-1781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8496D9C-DE83-42D1-859F-796D0E7EA332}"/>
              </a:ext>
            </a:extLst>
          </p:cNvPr>
          <p:cNvSpPr txBox="1"/>
          <p:nvPr/>
        </p:nvSpPr>
        <p:spPr>
          <a:xfrm>
            <a:off x="3429222" y="1120863"/>
            <a:ext cx="173590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ГОРНЫЙ</a:t>
            </a:r>
            <a:r>
              <a:rPr lang="ru-RU" dirty="0"/>
              <a:t> </a:t>
            </a:r>
            <a:r>
              <a:rPr lang="ru-RU" sz="1600" dirty="0"/>
              <a:t>ГОРОД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8496D9C-DE83-42D1-859F-796D0E7EA332}"/>
              </a:ext>
            </a:extLst>
          </p:cNvPr>
          <p:cNvSpPr txBox="1"/>
          <p:nvPr/>
        </p:nvSpPr>
        <p:spPr>
          <a:xfrm>
            <a:off x="3631968" y="1840644"/>
            <a:ext cx="10851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1781-1861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496D9C-DE83-42D1-859F-796D0E7EA332}"/>
              </a:ext>
            </a:extLst>
          </p:cNvPr>
          <p:cNvSpPr txBox="1"/>
          <p:nvPr/>
        </p:nvSpPr>
        <p:spPr>
          <a:xfrm>
            <a:off x="4930481" y="879733"/>
            <a:ext cx="191719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ТОРГОВО-ПРОМЫШЛЕННЫЙ ГОРОД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8496D9C-DE83-42D1-859F-796D0E7EA332}"/>
              </a:ext>
            </a:extLst>
          </p:cNvPr>
          <p:cNvSpPr txBox="1"/>
          <p:nvPr/>
        </p:nvSpPr>
        <p:spPr>
          <a:xfrm>
            <a:off x="5346521" y="1840644"/>
            <a:ext cx="10851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1861-1917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8496D9C-DE83-42D1-859F-796D0E7EA332}"/>
              </a:ext>
            </a:extLst>
          </p:cNvPr>
          <p:cNvSpPr txBox="1"/>
          <p:nvPr/>
        </p:nvSpPr>
        <p:spPr>
          <a:xfrm>
            <a:off x="8522178" y="1028529"/>
            <a:ext cx="1917192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ОПОРНЫЙ КРАЙ ДЕРЖАВЫ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496D9C-DE83-42D1-859F-796D0E7EA332}"/>
              </a:ext>
            </a:extLst>
          </p:cNvPr>
          <p:cNvSpPr txBox="1"/>
          <p:nvPr/>
        </p:nvSpPr>
        <p:spPr>
          <a:xfrm>
            <a:off x="6757386" y="890031"/>
            <a:ext cx="191719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СТОЛИЦА ИНДУСТРИАЛИЗАЦИИ Урала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8496D9C-DE83-42D1-859F-796D0E7EA332}"/>
              </a:ext>
            </a:extLst>
          </p:cNvPr>
          <p:cNvSpPr txBox="1"/>
          <p:nvPr/>
        </p:nvSpPr>
        <p:spPr>
          <a:xfrm>
            <a:off x="10133109" y="880587"/>
            <a:ext cx="191719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ГОРОД С МНОГОУКЛАДНОЙ ЭКОНОМИКОЙ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8496D9C-DE83-42D1-859F-796D0E7EA332}"/>
              </a:ext>
            </a:extLst>
          </p:cNvPr>
          <p:cNvSpPr txBox="1"/>
          <p:nvPr/>
        </p:nvSpPr>
        <p:spPr>
          <a:xfrm>
            <a:off x="7173426" y="1871648"/>
            <a:ext cx="10851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1918-1941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8496D9C-DE83-42D1-859F-796D0E7EA332}"/>
              </a:ext>
            </a:extLst>
          </p:cNvPr>
          <p:cNvSpPr txBox="1"/>
          <p:nvPr/>
        </p:nvSpPr>
        <p:spPr>
          <a:xfrm>
            <a:off x="8938218" y="1885548"/>
            <a:ext cx="10851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1941-1990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8496D9C-DE83-42D1-859F-796D0E7EA332}"/>
              </a:ext>
            </a:extLst>
          </p:cNvPr>
          <p:cNvSpPr txBox="1"/>
          <p:nvPr/>
        </p:nvSpPr>
        <p:spPr>
          <a:xfrm>
            <a:off x="10549149" y="1899448"/>
            <a:ext cx="10851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1990-2023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3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Слайд think-cell" r:id="rId5" imgW="378" imgH="379" progId="TCLayout.ActiveDocument.1">
                  <p:embed/>
                </p:oleObj>
              </mc:Choice>
              <mc:Fallback>
                <p:oleObj name="Слайд think-cell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44976" y="1110220"/>
            <a:ext cx="6154343" cy="514800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132765" y="2249715"/>
            <a:ext cx="4577687" cy="399600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Заголовок 1"/>
          <p:cNvSpPr txBox="1">
            <a:spLocks noGrp="1"/>
          </p:cNvSpPr>
          <p:nvPr>
            <p:ph type="title"/>
          </p:nvPr>
        </p:nvSpPr>
        <p:spPr>
          <a:xfrm>
            <a:off x="115558" y="80617"/>
            <a:ext cx="12015627" cy="8886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700" dirty="0" smtClean="0"/>
              <a:t>Екатеринбург всегда был одним из лидеров страны в догоняющих волнах промышленной революции</a:t>
            </a:r>
            <a:endParaRPr sz="27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132764" y="1081332"/>
            <a:ext cx="0" cy="515698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Прямая со стрелкой 29"/>
          <p:cNvCxnSpPr/>
          <p:nvPr/>
        </p:nvCxnSpPr>
        <p:spPr>
          <a:xfrm>
            <a:off x="1132764" y="6238317"/>
            <a:ext cx="7649286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86852" y="6155862"/>
            <a:ext cx="0" cy="20471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TextBox 42"/>
          <p:cNvSpPr txBox="1"/>
          <p:nvPr/>
        </p:nvSpPr>
        <p:spPr>
          <a:xfrm>
            <a:off x="3749997" y="6346592"/>
            <a:ext cx="57435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1900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2053" y="6348636"/>
            <a:ext cx="656798" cy="213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2000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>
            <a:off x="1119117" y="6135959"/>
            <a:ext cx="0" cy="20471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/>
          <p:cNvSpPr txBox="1"/>
          <p:nvPr/>
        </p:nvSpPr>
        <p:spPr>
          <a:xfrm>
            <a:off x="9098150" y="4552046"/>
            <a:ext cx="2680438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Торгово-промышленный город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6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29324" y="3046781"/>
            <a:ext cx="261809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Индустриально-промышленный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центр СССР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600" baseline="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29939" y="5800633"/>
            <a:ext cx="2416860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Мировой центр горнозаводской промышленности</a:t>
            </a:r>
            <a:endParaRPr kumimoji="0" lang="ru-RU" sz="1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1480" y="4911894"/>
            <a:ext cx="1513778" cy="8115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3862" name="Picture 22" descr="История Екатеринбурга - Информационный портал Екатеринбург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997" y="3590877"/>
            <a:ext cx="1518744" cy="926434"/>
          </a:xfrm>
          <a:prstGeom prst="rect">
            <a:avLst/>
          </a:prstGeom>
          <a:noFill/>
          <a:ln w="3175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4" name="Picture 24" descr="Эвакуация заводов - уникальнейшая операция Великой Отечественной войны&quot; :  Аналитика Накануне.R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009" y="2062222"/>
            <a:ext cx="1557232" cy="95510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381535" y="6346592"/>
            <a:ext cx="666466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1850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080614" y="1258870"/>
            <a:ext cx="715511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?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166750" y="3570517"/>
            <a:ext cx="2870424" cy="26640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66749" y="4859823"/>
            <a:ext cx="1403228" cy="1395834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46422" y="4599001"/>
            <a:ext cx="523578" cy="213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Мир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70966" y="883711"/>
            <a:ext cx="395406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Производительность труда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760538" y="670743"/>
            <a:ext cx="290543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Роли Екатеринбурга в промышленных революциях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132114" y="4846366"/>
            <a:ext cx="1582057" cy="465863"/>
          </a:xfrm>
          <a:custGeom>
            <a:avLst/>
            <a:gdLst>
              <a:gd name="connsiteX0" fmla="*/ 0 w 1582057"/>
              <a:gd name="connsiteY0" fmla="*/ 465863 h 465863"/>
              <a:gd name="connsiteX1" fmla="*/ 566057 w 1582057"/>
              <a:gd name="connsiteY1" fmla="*/ 1405 h 465863"/>
              <a:gd name="connsiteX2" fmla="*/ 1582057 w 1582057"/>
              <a:gd name="connsiteY2" fmla="*/ 349748 h 46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057" h="465863">
                <a:moveTo>
                  <a:pt x="0" y="465863"/>
                </a:moveTo>
                <a:cubicBezTo>
                  <a:pt x="151190" y="243310"/>
                  <a:pt x="302381" y="20757"/>
                  <a:pt x="566057" y="1405"/>
                </a:cubicBezTo>
                <a:cubicBezTo>
                  <a:pt x="829733" y="-17947"/>
                  <a:pt x="1205895" y="165900"/>
                  <a:pt x="1582057" y="349748"/>
                </a:cubicBezTo>
              </a:path>
            </a:pathLst>
          </a:cu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293257" y="3580561"/>
            <a:ext cx="1988457" cy="1383325"/>
          </a:xfrm>
          <a:custGeom>
            <a:avLst/>
            <a:gdLst>
              <a:gd name="connsiteX0" fmla="*/ 0 w 1988457"/>
              <a:gd name="connsiteY0" fmla="*/ 1383325 h 1383325"/>
              <a:gd name="connsiteX1" fmla="*/ 667657 w 1988457"/>
              <a:gd name="connsiteY1" fmla="*/ 265725 h 1383325"/>
              <a:gd name="connsiteX2" fmla="*/ 1262743 w 1988457"/>
              <a:gd name="connsiteY2" fmla="*/ 4468 h 1383325"/>
              <a:gd name="connsiteX3" fmla="*/ 1988457 w 1988457"/>
              <a:gd name="connsiteY3" fmla="*/ 396353 h 138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8457" h="1383325">
                <a:moveTo>
                  <a:pt x="0" y="1383325"/>
                </a:moveTo>
                <a:cubicBezTo>
                  <a:pt x="228600" y="939429"/>
                  <a:pt x="457200" y="495534"/>
                  <a:pt x="667657" y="265725"/>
                </a:cubicBezTo>
                <a:cubicBezTo>
                  <a:pt x="878114" y="35916"/>
                  <a:pt x="1042610" y="-17303"/>
                  <a:pt x="1262743" y="4468"/>
                </a:cubicBezTo>
                <a:cubicBezTo>
                  <a:pt x="1482876" y="26239"/>
                  <a:pt x="1735666" y="211296"/>
                  <a:pt x="1988457" y="396353"/>
                </a:cubicBezTo>
              </a:path>
            </a:pathLst>
          </a:cu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599543" y="2291746"/>
            <a:ext cx="2351314" cy="1293283"/>
          </a:xfrm>
          <a:custGeom>
            <a:avLst/>
            <a:gdLst>
              <a:gd name="connsiteX0" fmla="*/ 0 w 2351314"/>
              <a:gd name="connsiteY0" fmla="*/ 1293283 h 1293283"/>
              <a:gd name="connsiteX1" fmla="*/ 754743 w 2351314"/>
              <a:gd name="connsiteY1" fmla="*/ 291797 h 1293283"/>
              <a:gd name="connsiteX2" fmla="*/ 1553028 w 2351314"/>
              <a:gd name="connsiteY2" fmla="*/ 1511 h 1293283"/>
              <a:gd name="connsiteX3" fmla="*/ 2351314 w 2351314"/>
              <a:gd name="connsiteY3" fmla="*/ 378883 h 129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4" h="1293283">
                <a:moveTo>
                  <a:pt x="0" y="1293283"/>
                </a:moveTo>
                <a:cubicBezTo>
                  <a:pt x="247952" y="900187"/>
                  <a:pt x="495905" y="507092"/>
                  <a:pt x="754743" y="291797"/>
                </a:cubicBezTo>
                <a:cubicBezTo>
                  <a:pt x="1013581" y="76502"/>
                  <a:pt x="1286933" y="-13003"/>
                  <a:pt x="1553028" y="1511"/>
                </a:cubicBezTo>
                <a:cubicBezTo>
                  <a:pt x="1819123" y="16025"/>
                  <a:pt x="2085218" y="197454"/>
                  <a:pt x="2351314" y="378883"/>
                </a:cubicBezTo>
              </a:path>
            </a:pathLst>
          </a:cu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181599" y="1183982"/>
            <a:ext cx="3916551" cy="1109275"/>
          </a:xfrm>
          <a:custGeom>
            <a:avLst/>
            <a:gdLst>
              <a:gd name="connsiteX0" fmla="*/ 0 w 2917371"/>
              <a:gd name="connsiteY0" fmla="*/ 1109275 h 1109275"/>
              <a:gd name="connsiteX1" fmla="*/ 1407886 w 2917371"/>
              <a:gd name="connsiteY1" fmla="*/ 20704 h 1109275"/>
              <a:gd name="connsiteX2" fmla="*/ 2917371 w 2917371"/>
              <a:gd name="connsiteY2" fmla="*/ 499675 h 110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7371" h="1109275">
                <a:moveTo>
                  <a:pt x="0" y="1109275"/>
                </a:moveTo>
                <a:cubicBezTo>
                  <a:pt x="460828" y="615789"/>
                  <a:pt x="921657" y="122304"/>
                  <a:pt x="1407886" y="20704"/>
                </a:cubicBezTo>
                <a:cubicBezTo>
                  <a:pt x="1894115" y="-80896"/>
                  <a:pt x="2405743" y="209389"/>
                  <a:pt x="2917371" y="499675"/>
                </a:cubicBezTo>
              </a:path>
            </a:pathLst>
          </a:custGeom>
          <a:ln>
            <a:prstDash val="lgDash"/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1166750" y="4846366"/>
            <a:ext cx="2583247" cy="465863"/>
          </a:xfrm>
          <a:custGeom>
            <a:avLst/>
            <a:gdLst>
              <a:gd name="connsiteX0" fmla="*/ 0 w 1582057"/>
              <a:gd name="connsiteY0" fmla="*/ 465863 h 465863"/>
              <a:gd name="connsiteX1" fmla="*/ 566057 w 1582057"/>
              <a:gd name="connsiteY1" fmla="*/ 1405 h 465863"/>
              <a:gd name="connsiteX2" fmla="*/ 1582057 w 1582057"/>
              <a:gd name="connsiteY2" fmla="*/ 349748 h 46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2057" h="465863">
                <a:moveTo>
                  <a:pt x="0" y="465863"/>
                </a:moveTo>
                <a:cubicBezTo>
                  <a:pt x="151190" y="243310"/>
                  <a:pt x="302381" y="20757"/>
                  <a:pt x="566057" y="1405"/>
                </a:cubicBezTo>
                <a:cubicBezTo>
                  <a:pt x="829733" y="-17947"/>
                  <a:pt x="1205895" y="165900"/>
                  <a:pt x="1582057" y="349748"/>
                </a:cubicBezTo>
              </a:path>
            </a:pathLst>
          </a:custGeom>
          <a:ln>
            <a:solidFill>
              <a:srgbClr val="00B050"/>
            </a:solidFill>
            <a:headEnd type="oval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3176872" y="3979497"/>
            <a:ext cx="1988457" cy="984390"/>
          </a:xfrm>
          <a:custGeom>
            <a:avLst/>
            <a:gdLst>
              <a:gd name="connsiteX0" fmla="*/ 0 w 1988457"/>
              <a:gd name="connsiteY0" fmla="*/ 1383325 h 1383325"/>
              <a:gd name="connsiteX1" fmla="*/ 667657 w 1988457"/>
              <a:gd name="connsiteY1" fmla="*/ 265725 h 1383325"/>
              <a:gd name="connsiteX2" fmla="*/ 1262743 w 1988457"/>
              <a:gd name="connsiteY2" fmla="*/ 4468 h 1383325"/>
              <a:gd name="connsiteX3" fmla="*/ 1988457 w 1988457"/>
              <a:gd name="connsiteY3" fmla="*/ 396353 h 138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8457" h="1383325">
                <a:moveTo>
                  <a:pt x="0" y="1383325"/>
                </a:moveTo>
                <a:cubicBezTo>
                  <a:pt x="228600" y="939429"/>
                  <a:pt x="457200" y="495534"/>
                  <a:pt x="667657" y="265725"/>
                </a:cubicBezTo>
                <a:cubicBezTo>
                  <a:pt x="878114" y="35916"/>
                  <a:pt x="1042610" y="-17303"/>
                  <a:pt x="1262743" y="4468"/>
                </a:cubicBezTo>
                <a:cubicBezTo>
                  <a:pt x="1482876" y="26239"/>
                  <a:pt x="1735666" y="211296"/>
                  <a:pt x="1988457" y="396353"/>
                </a:cubicBezTo>
              </a:path>
            </a:pathLst>
          </a:custGeom>
          <a:ln>
            <a:solidFill>
              <a:srgbClr val="00B050"/>
            </a:solidFill>
            <a:headEnd type="oval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4483158" y="2690681"/>
            <a:ext cx="2351314" cy="1293283"/>
          </a:xfrm>
          <a:custGeom>
            <a:avLst/>
            <a:gdLst>
              <a:gd name="connsiteX0" fmla="*/ 0 w 2351314"/>
              <a:gd name="connsiteY0" fmla="*/ 1293283 h 1293283"/>
              <a:gd name="connsiteX1" fmla="*/ 754743 w 2351314"/>
              <a:gd name="connsiteY1" fmla="*/ 291797 h 1293283"/>
              <a:gd name="connsiteX2" fmla="*/ 1553028 w 2351314"/>
              <a:gd name="connsiteY2" fmla="*/ 1511 h 1293283"/>
              <a:gd name="connsiteX3" fmla="*/ 2351314 w 2351314"/>
              <a:gd name="connsiteY3" fmla="*/ 378883 h 129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4" h="1293283">
                <a:moveTo>
                  <a:pt x="0" y="1293283"/>
                </a:moveTo>
                <a:cubicBezTo>
                  <a:pt x="247952" y="900187"/>
                  <a:pt x="495905" y="507092"/>
                  <a:pt x="754743" y="291797"/>
                </a:cubicBezTo>
                <a:cubicBezTo>
                  <a:pt x="1013581" y="76502"/>
                  <a:pt x="1286933" y="-13003"/>
                  <a:pt x="1553028" y="1511"/>
                </a:cubicBezTo>
                <a:cubicBezTo>
                  <a:pt x="1819123" y="16025"/>
                  <a:pt x="2085218" y="197454"/>
                  <a:pt x="2351314" y="378883"/>
                </a:cubicBezTo>
              </a:path>
            </a:pathLst>
          </a:custGeom>
          <a:ln>
            <a:solidFill>
              <a:srgbClr val="00B050"/>
            </a:solidFill>
            <a:headEnd type="oval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6065214" y="1582917"/>
            <a:ext cx="3296499" cy="1109275"/>
          </a:xfrm>
          <a:custGeom>
            <a:avLst/>
            <a:gdLst>
              <a:gd name="connsiteX0" fmla="*/ 0 w 2917371"/>
              <a:gd name="connsiteY0" fmla="*/ 1109275 h 1109275"/>
              <a:gd name="connsiteX1" fmla="*/ 1407886 w 2917371"/>
              <a:gd name="connsiteY1" fmla="*/ 20704 h 1109275"/>
              <a:gd name="connsiteX2" fmla="*/ 2917371 w 2917371"/>
              <a:gd name="connsiteY2" fmla="*/ 499675 h 110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7371" h="1109275">
                <a:moveTo>
                  <a:pt x="0" y="1109275"/>
                </a:moveTo>
                <a:cubicBezTo>
                  <a:pt x="460828" y="615789"/>
                  <a:pt x="921657" y="122304"/>
                  <a:pt x="1407886" y="20704"/>
                </a:cubicBezTo>
                <a:cubicBezTo>
                  <a:pt x="1894115" y="-80896"/>
                  <a:pt x="2405743" y="209389"/>
                  <a:pt x="2917371" y="499675"/>
                </a:cubicBezTo>
              </a:path>
            </a:pathLst>
          </a:custGeom>
          <a:ln>
            <a:solidFill>
              <a:srgbClr val="00B050"/>
            </a:solidFill>
            <a:prstDash val="lgDash"/>
            <a:headEnd type="oval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3516" y="6346592"/>
            <a:ext cx="666466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1700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-77154" y="5245132"/>
            <a:ext cx="1295665" cy="600164"/>
          </a:xfrm>
          <a:prstGeom prst="rect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0 промышленная революция</a:t>
            </a:r>
            <a:endParaRPr kumimoji="0" lang="ru-RU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 rot="16200000">
            <a:off x="-77154" y="3938627"/>
            <a:ext cx="1295665" cy="600164"/>
          </a:xfrm>
          <a:prstGeom prst="rect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00" dirty="0">
                <a:latin typeface="+mn-lt"/>
              </a:rPr>
              <a:t>1</a:t>
            </a:r>
            <a:r>
              <a:rPr kumimoji="0" lang="ru-RU" sz="13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 промышленная революция</a:t>
            </a:r>
            <a:endParaRPr kumimoji="0" lang="ru-RU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 rot="16200000">
            <a:off x="-77154" y="2641010"/>
            <a:ext cx="1295665" cy="600164"/>
          </a:xfrm>
          <a:prstGeom prst="rect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00" dirty="0" smtClean="0">
                <a:latin typeface="+mn-lt"/>
              </a:rPr>
              <a:t>2</a:t>
            </a:r>
            <a:r>
              <a:rPr kumimoji="0" lang="ru-RU" sz="13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 промышленная революция</a:t>
            </a:r>
            <a:endParaRPr kumimoji="0" lang="ru-RU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 rot="16200000">
            <a:off x="-77155" y="1340890"/>
            <a:ext cx="1295665" cy="600164"/>
          </a:xfrm>
          <a:prstGeom prst="rect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00" dirty="0">
                <a:latin typeface="+mn-lt"/>
              </a:rPr>
              <a:t>3</a:t>
            </a:r>
            <a:r>
              <a:rPr kumimoji="0" lang="ru-RU" sz="13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Calibri"/>
              </a:rPr>
              <a:t> промышленная революция</a:t>
            </a:r>
            <a:endParaRPr kumimoji="0" lang="ru-RU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973205" y="6142783"/>
            <a:ext cx="0" cy="20471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>
            <a:off x="1119117" y="2139104"/>
            <a:ext cx="0" cy="20471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544455" y="6142783"/>
            <a:ext cx="0" cy="20471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Прямая соединительная линия 44"/>
          <p:cNvCxnSpPr/>
          <p:nvPr/>
        </p:nvCxnSpPr>
        <p:spPr>
          <a:xfrm rot="16200000">
            <a:off x="1119117" y="4809537"/>
            <a:ext cx="0" cy="20471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>
            <a:off x="1119117" y="3489170"/>
            <a:ext cx="0" cy="204716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Прямая со стрелкой 21"/>
          <p:cNvCxnSpPr/>
          <p:nvPr/>
        </p:nvCxnSpPr>
        <p:spPr>
          <a:xfrm>
            <a:off x="2716711" y="4261898"/>
            <a:ext cx="105868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950921" y="3983964"/>
            <a:ext cx="666466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45 лет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51818" y="5210741"/>
            <a:ext cx="1231339" cy="213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Екатеринбург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3516" y="6573469"/>
            <a:ext cx="9549608" cy="200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Цикл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Кондратьева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(периодические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циклы сменяющихся подъёмов и спадов современной мировой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экономики)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7FB381CA-DD03-4A49-B102-265106ED26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2441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Слайд think-cell" r:id="rId46" imgW="488" imgH="486" progId="TCLayout.ActiveDocument.1">
                  <p:embed/>
                </p:oleObj>
              </mc:Choice>
              <mc:Fallback>
                <p:oleObj name="Слайд think-cell" r:id="rId46" imgW="488" imgH="486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7FB381CA-DD03-4A49-B102-265106ED2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xmlns="" id="{B1E9B8B4-45E3-4769-90B5-A0231904A6D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none" lIns="0" tIns="0" rIns="0" bIns="0" numCol="1" spcCol="0" rtlCol="0" anchor="ctr" anchorCtr="0">
            <a:noAutofit/>
          </a:bodyPr>
          <a:lstStyle/>
          <a:p>
            <a:endParaRPr kumimoji="0" lang="ru-RU" sz="160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Raleway" panose="020B0604020202020204"/>
              <a:sym typeface="Raleway" panose="020B0604020202020204"/>
            </a:endParaRPr>
          </a:p>
        </p:txBody>
      </p:sp>
      <p:sp>
        <p:nvSpPr>
          <p:cNvPr id="498" name="Заголовок 1"/>
          <p:cNvSpPr txBox="1">
            <a:spLocks noGrp="1"/>
          </p:cNvSpPr>
          <p:nvPr>
            <p:ph type="title"/>
          </p:nvPr>
        </p:nvSpPr>
        <p:spPr>
          <a:xfrm>
            <a:off x="115558" y="153187"/>
            <a:ext cx="12015627" cy="8886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700" dirty="0" err="1" smtClean="0"/>
              <a:t>Двухкратный</a:t>
            </a:r>
            <a:r>
              <a:rPr lang="ru-RU" sz="2700" dirty="0" smtClean="0"/>
              <a:t> </a:t>
            </a:r>
            <a:r>
              <a:rPr lang="ru-RU" sz="2700" dirty="0"/>
              <a:t>рост занятости в сфере торговли сопровождался значительным сокращением занятости в сфере производства</a:t>
            </a:r>
            <a:endParaRPr sz="27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BA8BAA3-B2A7-4492-81F0-E13E53244F1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795321" y="6450727"/>
            <a:ext cx="335864" cy="333086"/>
          </a:xfrm>
        </p:spPr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 dirty="0"/>
          </a:p>
        </p:txBody>
      </p: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xmlns="" id="{34C9C3BC-2007-4F6F-810B-7B31E946B5CD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 flipH="1">
            <a:off x="8901113" y="4451350"/>
            <a:ext cx="158750" cy="627063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xmlns="" id="{14FCBBDF-1D41-4A61-ACB4-459B4431BEA3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>
            <a:off x="11655425" y="4451350"/>
            <a:ext cx="0" cy="627063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xmlns="" id="{C0313037-5C54-4CC2-9135-3BC32B22B02E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 flipH="1">
            <a:off x="9237663" y="4451350"/>
            <a:ext cx="474663" cy="627063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xmlns="" id="{6585DABE-F0A9-4440-A561-F70719F0E5B2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H="1">
            <a:off x="7834313" y="4451350"/>
            <a:ext cx="217488" cy="627063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5" name="Прямая соединительная линия 174">
            <a:extLst>
              <a:ext uri="{FF2B5EF4-FFF2-40B4-BE49-F238E27FC236}">
                <a16:creationId xmlns:a16="http://schemas.microsoft.com/office/drawing/2014/main" xmlns="" id="{935B3F29-02F1-4B90-AAC5-101336AFF2EF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auto">
          <a:xfrm flipH="1">
            <a:off x="2257425" y="4451350"/>
            <a:ext cx="549275" cy="627063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Прямая соединительная линия 173">
            <a:extLst>
              <a:ext uri="{FF2B5EF4-FFF2-40B4-BE49-F238E27FC236}">
                <a16:creationId xmlns:a16="http://schemas.microsoft.com/office/drawing/2014/main" xmlns="" id="{CBAD02E3-FDCC-41BC-BD92-CE0B506178B6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>
            <a:off x="3576638" y="4451350"/>
            <a:ext cx="260350" cy="627063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xmlns="" id="{F59EDD60-D9D2-40AA-B48C-82FA9305F781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 flipH="1">
            <a:off x="6746875" y="4451350"/>
            <a:ext cx="322263" cy="627063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3" name="Прямая соединительная линия 172">
            <a:extLst>
              <a:ext uri="{FF2B5EF4-FFF2-40B4-BE49-F238E27FC236}">
                <a16:creationId xmlns:a16="http://schemas.microsoft.com/office/drawing/2014/main" xmlns="" id="{10B80517-E934-496A-BF06-1841128C1633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4887913" y="4451350"/>
            <a:ext cx="22225" cy="627063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2" name="Прямая соединительная линия 171">
            <a:extLst>
              <a:ext uri="{FF2B5EF4-FFF2-40B4-BE49-F238E27FC236}">
                <a16:creationId xmlns:a16="http://schemas.microsoft.com/office/drawing/2014/main" xmlns="" id="{D2372724-9645-4AC9-B3FD-E8213A5E935B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auto">
          <a:xfrm flipH="1">
            <a:off x="5541963" y="4451350"/>
            <a:ext cx="92075" cy="627063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89" name="Chart 3">
            <a:extLst>
              <a:ext uri="{FF2B5EF4-FFF2-40B4-BE49-F238E27FC236}">
                <a16:creationId xmlns:a16="http://schemas.microsoft.com/office/drawing/2014/main" xmlns="" id="{869216BF-DB4F-4246-9057-E4378C833BF9}"/>
              </a:ext>
            </a:extLst>
          </p:cNvPr>
          <p:cNvGraphicFramePr/>
          <p:nvPr>
            <p:custDataLst>
              <p:tags r:id="rId13"/>
            </p:custDataLst>
          </p:nvPr>
        </p:nvGraphicFramePr>
        <p:xfrm>
          <a:off x="590550" y="3271838"/>
          <a:ext cx="11147425" cy="298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98" name="Уровень текста 1…">
            <a:extLst>
              <a:ext uri="{FF2B5EF4-FFF2-40B4-BE49-F238E27FC236}">
                <a16:creationId xmlns:a16="http://schemas.microsoft.com/office/drawing/2014/main" xmlns="" id="{6EE18257-572C-494A-A2E4-17D10FECED00}"/>
              </a:ext>
            </a:extLst>
          </p:cNvPr>
          <p:cNvSpPr txBox="1"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445500" y="1968500"/>
            <a:ext cx="219075" cy="15367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vert270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A9226B9-BCEA-47E3-A202-7140972DB370}" type="datetime'г''о''''с. ''''уп''''р''а''''''''вл''''е''''н''и''е'''''''''''">
              <a:rPr lang="ru-RU" altLang="en-US" sz="1600" smtClean="0"/>
              <a:pPr>
                <a:spcBef>
                  <a:spcPct val="0"/>
                </a:spcBef>
                <a:spcAft>
                  <a:spcPct val="0"/>
                </a:spcAft>
              </a:pPr>
              <a:t>гос. управление</a:t>
            </a:fld>
            <a:endParaRPr lang="ru-RU" sz="1600" dirty="0"/>
          </a:p>
        </p:txBody>
      </p:sp>
      <p:sp>
        <p:nvSpPr>
          <p:cNvPr id="36" name="Уровень текста 1…">
            <a:extLst>
              <a:ext uri="{FF2B5EF4-FFF2-40B4-BE49-F238E27FC236}">
                <a16:creationId xmlns:a16="http://schemas.microsoft.com/office/drawing/2014/main" xmlns="" id="{0C9A55A4-BB5B-4FF3-B1EF-B4EF07CA505F}"/>
              </a:ext>
            </a:extLst>
          </p:cNvPr>
          <p:cNvSpPr txBox="1"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11125" y="3949700"/>
            <a:ext cx="425450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6802031-CBCE-4DEA-BDB9-3FAAE144A2A9}" type="datetime'''''''''''''''''''2''''''''''''''00''''''''''''7'''''''''''">
              <a:rPr lang="ru-RU" altLang="en-US" sz="1600" smtClean="0"/>
              <a:pPr/>
              <a:t>2007</a:t>
            </a:fld>
            <a:endParaRPr lang="ru-RU" sz="1600" dirty="0"/>
          </a:p>
        </p:txBody>
      </p:sp>
      <p:sp>
        <p:nvSpPr>
          <p:cNvPr id="92" name="Уровень текста 1…">
            <a:extLst>
              <a:ext uri="{FF2B5EF4-FFF2-40B4-BE49-F238E27FC236}">
                <a16:creationId xmlns:a16="http://schemas.microsoft.com/office/drawing/2014/main" xmlns="" id="{91D2896F-43ED-48BD-B1E3-4C79347EB40C}"/>
              </a:ext>
            </a:extLst>
          </p:cNvPr>
          <p:cNvSpPr txBox="1"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242050" y="2312988"/>
            <a:ext cx="219075" cy="1192213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vert270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356DC3C-D6BB-4899-8849-6232BFFB7565}" type="datetime'''''''''обр''аз''''''о''''''''ван''''''''и''''''е'''''''''''''">
              <a:rPr lang="ru-RU" altLang="en-US" sz="1600" smtClean="0"/>
              <a:pPr>
                <a:spcBef>
                  <a:spcPct val="0"/>
                </a:spcBef>
                <a:spcAft>
                  <a:spcPct val="0"/>
                </a:spcAft>
              </a:pPr>
              <a:t>образование</a:t>
            </a:fld>
            <a:endParaRPr lang="ru-RU" sz="1600" dirty="0"/>
          </a:p>
        </p:txBody>
      </p:sp>
      <p:sp>
        <p:nvSpPr>
          <p:cNvPr id="258" name="Уровень текста 1…">
            <a:extLst>
              <a:ext uri="{FF2B5EF4-FFF2-40B4-BE49-F238E27FC236}">
                <a16:creationId xmlns:a16="http://schemas.microsoft.com/office/drawing/2014/main" xmlns="" id="{18C20FED-9DE7-4C2F-9F28-C3EE51936C71}"/>
              </a:ext>
            </a:extLst>
          </p:cNvPr>
          <p:cNvSpPr txBox="1"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7405688" y="3949700"/>
            <a:ext cx="309563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37AD980-AA46-4F15-B14F-D8F7C34529F6}" type="datetime'''''''''''''''''''9''''''%'''''''''''''''''''">
              <a:rPr lang="ru-RU" altLang="en-US" sz="16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9%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7" name="Уровень текста 1…">
            <a:extLst>
              <a:ext uri="{FF2B5EF4-FFF2-40B4-BE49-F238E27FC236}">
                <a16:creationId xmlns:a16="http://schemas.microsoft.com/office/drawing/2014/main" xmlns="" id="{3CF98E0D-2349-4A1B-A2C5-CD7399783B90}"/>
              </a:ext>
            </a:extLst>
          </p:cNvPr>
          <p:cNvSpPr txBox="1"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11125" y="5360988"/>
            <a:ext cx="425450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8AD164C-412E-4584-8F42-6359B85664B1}" type="datetime'2''0''''''1''''''''9'''''''''''''''''''''''''''''''''">
              <a:rPr lang="ru-RU" altLang="en-US" sz="1600" smtClean="0"/>
              <a:pPr/>
              <a:t>2019</a:t>
            </a:fld>
            <a:endParaRPr lang="ru-RU" sz="1600" dirty="0"/>
          </a:p>
        </p:txBody>
      </p:sp>
      <p:sp>
        <p:nvSpPr>
          <p:cNvPr id="105" name="Уровень текста 1…">
            <a:extLst>
              <a:ext uri="{FF2B5EF4-FFF2-40B4-BE49-F238E27FC236}">
                <a16:creationId xmlns:a16="http://schemas.microsoft.com/office/drawing/2014/main" xmlns="" id="{6BAEF703-4405-48B3-BA80-731E76B619C1}"/>
              </a:ext>
            </a:extLst>
          </p:cNvPr>
          <p:cNvSpPr txBox="1"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0574338" y="2841625"/>
            <a:ext cx="219075" cy="6635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vert270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7EEE3265-4A4C-4F7B-9E2E-B78093F1E446}" type="datetime'''п''''''''''р''''''''о''''ч''''''е''''''''''''''''е'''">
              <a:rPr lang="ru-RU" altLang="en-US" sz="1600" smtClean="0"/>
              <a:pPr>
                <a:spcBef>
                  <a:spcPct val="0"/>
                </a:spcBef>
                <a:spcAft>
                  <a:spcPct val="0"/>
                </a:spcAft>
              </a:pPr>
              <a:t>прочее</a:t>
            </a:fld>
            <a:endParaRPr lang="ru-RU" sz="1600" dirty="0"/>
          </a:p>
        </p:txBody>
      </p:sp>
      <p:sp>
        <p:nvSpPr>
          <p:cNvPr id="95" name="Уровень текста 1…">
            <a:extLst>
              <a:ext uri="{FF2B5EF4-FFF2-40B4-BE49-F238E27FC236}">
                <a16:creationId xmlns:a16="http://schemas.microsoft.com/office/drawing/2014/main" xmlns="" id="{8CB8A53D-4095-49B2-9271-2D2D18BC603D}"/>
              </a:ext>
            </a:extLst>
          </p:cNvPr>
          <p:cNvSpPr txBox="1"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450138" y="2244725"/>
            <a:ext cx="219075" cy="12604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vert270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4BB2442-57D2-49AA-A5D8-525BC09F6060}" type="datetime'''''''з''''др''''''ав''оо''''''''''''''хра''''''н''''''''''.'">
              <a:rPr lang="ru-RU" altLang="en-US" sz="1600" smtClean="0"/>
              <a:pPr>
                <a:spcBef>
                  <a:spcPct val="0"/>
                </a:spcBef>
                <a:spcAft>
                  <a:spcPct val="0"/>
                </a:spcAft>
              </a:pPr>
              <a:t>здравоохран.</a:t>
            </a:fld>
            <a:endParaRPr lang="ru-RU" sz="1600" dirty="0"/>
          </a:p>
        </p:txBody>
      </p:sp>
      <p:sp>
        <p:nvSpPr>
          <p:cNvPr id="260" name="Уровень текста 1…">
            <a:extLst>
              <a:ext uri="{FF2B5EF4-FFF2-40B4-BE49-F238E27FC236}">
                <a16:creationId xmlns:a16="http://schemas.microsoft.com/office/drawing/2014/main" xmlns="" id="{45827F04-F46D-49D4-BC54-04F4233286B3}"/>
              </a:ext>
            </a:extLst>
          </p:cNvPr>
          <p:cNvSpPr txBox="1"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9231313" y="3949700"/>
            <a:ext cx="309563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C38E5A1-0361-49FC-B56C-3C9BEB00CC0A}" type="datetime'6''''''''''%'''''''''">
              <a:rPr lang="ru-RU" altLang="en-US" sz="1600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6%</a:t>
            </a:fld>
            <a:endParaRPr lang="ru-RU" sz="1600" dirty="0"/>
          </a:p>
        </p:txBody>
      </p:sp>
      <p:sp>
        <p:nvSpPr>
          <p:cNvPr id="101" name="Уровень текста 1…">
            <a:extLst>
              <a:ext uri="{FF2B5EF4-FFF2-40B4-BE49-F238E27FC236}">
                <a16:creationId xmlns:a16="http://schemas.microsoft.com/office/drawing/2014/main" xmlns="" id="{93F83718-CC5D-4750-90E4-6A20CA55B2F8}"/>
              </a:ext>
            </a:extLst>
          </p:cNvPr>
          <p:cNvSpPr txBox="1"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275763" y="2144713"/>
            <a:ext cx="219075" cy="13604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vert270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894C9F4-F47B-47A4-8B15-A80CC5D887B0}" type="datetime'с''''т''''р''о''''ит''''ел''ьс''''''''''''т''в''''''''''о'">
              <a:rPr lang="ru-RU" altLang="en-US" sz="1600" smtClean="0"/>
              <a:pPr>
                <a:spcBef>
                  <a:spcPct val="0"/>
                </a:spcBef>
                <a:spcAft>
                  <a:spcPct val="0"/>
                </a:spcAft>
              </a:pPr>
              <a:t>строительство</a:t>
            </a:fld>
            <a:endParaRPr lang="ru-RU" sz="1600" dirty="0"/>
          </a:p>
        </p:txBody>
      </p:sp>
      <p:sp>
        <p:nvSpPr>
          <p:cNvPr id="90" name="Уровень текста 1…">
            <a:extLst>
              <a:ext uri="{FF2B5EF4-FFF2-40B4-BE49-F238E27FC236}">
                <a16:creationId xmlns:a16="http://schemas.microsoft.com/office/drawing/2014/main" xmlns="" id="{841EB513-940D-494E-B0EB-F177B5175403}"/>
              </a:ext>
            </a:extLst>
          </p:cNvPr>
          <p:cNvSpPr txBox="1"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151438" y="2479675"/>
            <a:ext cx="219075" cy="1025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vert270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B86B06F-B7C5-4EF4-B113-21CFE75A0786}" type="datetime'фи''н''''''.'''''''' д''е''''''''''ят.'''''''''''''''''">
              <a:rPr lang="ru-RU" altLang="en-US" sz="1600" smtClean="0"/>
              <a:pPr>
                <a:spcBef>
                  <a:spcPct val="0"/>
                </a:spcBef>
                <a:spcAft>
                  <a:spcPct val="0"/>
                </a:spcAft>
              </a:pPr>
              <a:t>фин. деят.</a:t>
            </a:fld>
            <a:endParaRPr lang="ru-RU" sz="1600" dirty="0"/>
          </a:p>
        </p:txBody>
      </p:sp>
      <p:sp>
        <p:nvSpPr>
          <p:cNvPr id="87" name="Уровень текста 1…">
            <a:extLst>
              <a:ext uri="{FF2B5EF4-FFF2-40B4-BE49-F238E27FC236}">
                <a16:creationId xmlns:a16="http://schemas.microsoft.com/office/drawing/2014/main" xmlns="" id="{638C578D-C846-4C7F-A0F4-D85EB61A65D4}"/>
              </a:ext>
            </a:extLst>
          </p:cNvPr>
          <p:cNvSpPr txBox="1"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4122738" y="2554288"/>
            <a:ext cx="219075" cy="950913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vert270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E593655-9711-4DC6-B5BB-573FD5562334}" type="datetime'''''т''''р''''а''н''''с''по''''р''''''''''т'''''''''''''''">
              <a:rPr lang="ru-RU" altLang="en-US" sz="1600" smtClean="0"/>
              <a:pPr>
                <a:spcBef>
                  <a:spcPct val="0"/>
                </a:spcBef>
                <a:spcAft>
                  <a:spcPct val="0"/>
                </a:spcAft>
              </a:pPr>
              <a:t>транспорт</a:t>
            </a:fld>
            <a:endParaRPr lang="ru-RU" sz="1600" dirty="0"/>
          </a:p>
        </p:txBody>
      </p:sp>
      <p:sp>
        <p:nvSpPr>
          <p:cNvPr id="262" name="Уровень текста 1…">
            <a:extLst>
              <a:ext uri="{FF2B5EF4-FFF2-40B4-BE49-F238E27FC236}">
                <a16:creationId xmlns:a16="http://schemas.microsoft.com/office/drawing/2014/main" xmlns="" id="{2BF37B94-BBD5-470A-93EF-39C579E506BA}"/>
              </a:ext>
            </a:extLst>
          </p:cNvPr>
          <p:cNvSpPr txBox="1"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257300" y="5360988"/>
            <a:ext cx="415925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79D98FE-999C-4F2E-91FC-430E8B8D5E43}" type="datetime'''''''''''''''''1''''''4''''''''''''''''''%'''''''''''''">
              <a:rPr lang="ru-RU" altLang="en-US" sz="1600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14%</a:t>
            </a:fld>
            <a:endParaRPr lang="ru-RU" sz="1600" dirty="0"/>
          </a:p>
        </p:txBody>
      </p:sp>
      <p:sp>
        <p:nvSpPr>
          <p:cNvPr id="254" name="Уровень текста 1…">
            <a:extLst>
              <a:ext uri="{FF2B5EF4-FFF2-40B4-BE49-F238E27FC236}">
                <a16:creationId xmlns:a16="http://schemas.microsoft.com/office/drawing/2014/main" xmlns="" id="{5C3BC671-4E0A-4170-8C70-29DE4B090D0D}"/>
              </a:ext>
            </a:extLst>
          </p:cNvPr>
          <p:cNvSpPr txBox="1"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036888" y="3949700"/>
            <a:ext cx="309563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4877344-E013-4AD9-AD11-1027F0480399}" type="datetime'''''''''''''''''''''''''''''''''7''''''%'''''''''''''''''">
              <a:rPr lang="ru-RU" altLang="en-US" sz="1600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7%</a:t>
            </a:fld>
            <a:endParaRPr lang="ru-RU" sz="1600" dirty="0"/>
          </a:p>
        </p:txBody>
      </p:sp>
      <p:sp>
        <p:nvSpPr>
          <p:cNvPr id="267" name="Уровень текста 1…">
            <a:extLst>
              <a:ext uri="{FF2B5EF4-FFF2-40B4-BE49-F238E27FC236}">
                <a16:creationId xmlns:a16="http://schemas.microsoft.com/office/drawing/2014/main" xmlns="" id="{6A9520CC-CF77-4411-A694-E79D93DCA420}"/>
              </a:ext>
            </a:extLst>
          </p:cNvPr>
          <p:cNvSpPr txBox="1"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7081838" y="5360988"/>
            <a:ext cx="415925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8ADF034-2470-41E8-BFEE-70F965F2EFFA}" type="datetime'''''''''''''1''''''''''''''''''0''''''%'''''''''''''">
              <a:rPr lang="ru-RU" altLang="en-US" sz="16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1" name="Уровень текста 1…">
            <a:extLst>
              <a:ext uri="{FF2B5EF4-FFF2-40B4-BE49-F238E27FC236}">
                <a16:creationId xmlns:a16="http://schemas.microsoft.com/office/drawing/2014/main" xmlns="" id="{950E9614-6140-4297-A19D-8057947C5767}"/>
              </a:ext>
            </a:extLst>
          </p:cNvPr>
          <p:cNvSpPr txBox="1"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630363" y="2224088"/>
            <a:ext cx="219075" cy="1281113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vert270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A9A54AF-96C3-4C96-A7A2-B7B97560045B}" type="datetime'''''про''из''''''в''о''дс''''''''''''''''т''''''в''''''о'''''">
              <a:rPr lang="ru-RU" altLang="en-US" sz="1600" smtClean="0"/>
              <a:pPr>
                <a:spcBef>
                  <a:spcPct val="0"/>
                </a:spcBef>
                <a:spcAft>
                  <a:spcPct val="0"/>
                </a:spcAft>
              </a:pPr>
              <a:t>производство</a:t>
            </a:fld>
            <a:endParaRPr lang="ru-RU" sz="1600" dirty="0"/>
          </a:p>
        </p:txBody>
      </p:sp>
      <p:sp>
        <p:nvSpPr>
          <p:cNvPr id="265" name="Уровень текста 1…">
            <a:extLst>
              <a:ext uri="{FF2B5EF4-FFF2-40B4-BE49-F238E27FC236}">
                <a16:creationId xmlns:a16="http://schemas.microsoft.com/office/drawing/2014/main" xmlns="" id="{4F69D5A6-98FA-49BC-BED1-97C53BB468B1}"/>
              </a:ext>
            </a:extLst>
          </p:cNvPr>
          <p:cNvSpPr txBox="1"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072063" y="5360988"/>
            <a:ext cx="309563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05B2AC1-E3D1-414F-ADD7-ABAF1648EC20}" type="datetime'''''''''6''''''''''''%'''''''">
              <a:rPr lang="ru-RU" altLang="en-US" sz="16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6%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4" name="Уровень текста 1…">
            <a:extLst>
              <a:ext uri="{FF2B5EF4-FFF2-40B4-BE49-F238E27FC236}">
                <a16:creationId xmlns:a16="http://schemas.microsoft.com/office/drawing/2014/main" xmlns="" id="{178449C2-4064-4958-93BD-F235E23604E9}"/>
              </a:ext>
            </a:extLst>
          </p:cNvPr>
          <p:cNvSpPr txBox="1"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081338" y="2668588"/>
            <a:ext cx="219075" cy="836613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vert270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949C16D-0086-4723-85FD-227E5B57505D}" type="datetime'''''то''''''р''''''г''''''''''''''''ов''''''''''л''я'''''">
              <a:rPr lang="ru-RU" altLang="en-US" sz="1600" smtClean="0"/>
              <a:pPr>
                <a:spcBef>
                  <a:spcPct val="0"/>
                </a:spcBef>
                <a:spcAft>
                  <a:spcPct val="0"/>
                </a:spcAft>
              </a:pPr>
              <a:t>торговля</a:t>
            </a:fld>
            <a:endParaRPr lang="ru-RU" sz="1600" dirty="0"/>
          </a:p>
        </p:txBody>
      </p:sp>
      <p:sp>
        <p:nvSpPr>
          <p:cNvPr id="82" name="Уровень текста 1…">
            <a:extLst>
              <a:ext uri="{FF2B5EF4-FFF2-40B4-BE49-F238E27FC236}">
                <a16:creationId xmlns:a16="http://schemas.microsoft.com/office/drawing/2014/main" xmlns="" id="{6ECD0F5B-DF48-454B-83DA-0B2CB6B90F94}"/>
              </a:ext>
            </a:extLst>
          </p:cNvPr>
          <p:cNvSpPr txBox="1"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1680825" y="3949700"/>
            <a:ext cx="376238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6546BBE-F34C-4317-B7F7-12F451C75EB9}" type="datetime'''''''''''''''1''''0''''''''''''''''''''''0'''''''''''''''''">
              <a:rPr lang="ru-RU" altLang="en-US" sz="1600" smtClean="0"/>
              <a:pPr/>
              <a:t>100</a:t>
            </a:fld>
            <a:endParaRPr lang="ru-RU" sz="1600" dirty="0"/>
          </a:p>
        </p:txBody>
      </p:sp>
      <p:sp>
        <p:nvSpPr>
          <p:cNvPr id="108" name="Уровень текста 1…">
            <a:extLst>
              <a:ext uri="{FF2B5EF4-FFF2-40B4-BE49-F238E27FC236}">
                <a16:creationId xmlns:a16="http://schemas.microsoft.com/office/drawing/2014/main" xmlns="" id="{8A7C6EAF-A415-4A5D-913C-7E356B65CE95}"/>
              </a:ext>
            </a:extLst>
          </p:cNvPr>
          <p:cNvSpPr txBox="1"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11680825" y="5360988"/>
            <a:ext cx="376238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24994F7-30D4-4A3F-8786-3FEA93BB24A6}" type="datetime'''''''''''''''''''1''''''''''''''''''''0''''''''''''0'''''">
              <a:rPr lang="ru-RU" altLang="en-US" sz="1600" smtClean="0"/>
              <a:pPr/>
              <a:t>100</a:t>
            </a:fld>
            <a:endParaRPr lang="ru-RU" sz="1600" dirty="0"/>
          </a:p>
        </p:txBody>
      </p:sp>
      <p:sp>
        <p:nvSpPr>
          <p:cNvPr id="261" name="Уровень текста 1…">
            <a:extLst>
              <a:ext uri="{FF2B5EF4-FFF2-40B4-BE49-F238E27FC236}">
                <a16:creationId xmlns:a16="http://schemas.microsoft.com/office/drawing/2014/main" xmlns="" id="{A5DA16B4-A63F-4D9A-9B94-F4A4C0D0E841}"/>
              </a:ext>
            </a:extLst>
          </p:cNvPr>
          <p:cNvSpPr txBox="1"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10475913" y="3949700"/>
            <a:ext cx="415925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D712C7D-7510-437F-8D7F-B60424CE57D1}" type="datetime'''''''1''''''8''''''''''''''''%'''">
              <a:rPr lang="ru-RU" altLang="en-US" sz="1600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18%</a:t>
            </a:fld>
            <a:endParaRPr lang="ru-RU" sz="1600" dirty="0"/>
          </a:p>
        </p:txBody>
      </p:sp>
      <p:sp>
        <p:nvSpPr>
          <p:cNvPr id="253" name="Уровень текста 1…">
            <a:extLst>
              <a:ext uri="{FF2B5EF4-FFF2-40B4-BE49-F238E27FC236}">
                <a16:creationId xmlns:a16="http://schemas.microsoft.com/office/drawing/2014/main" xmlns="" id="{01411C83-41EF-4972-9893-A333C404878A}"/>
              </a:ext>
            </a:extLst>
          </p:cNvPr>
          <p:cNvSpPr txBox="1"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531938" y="3949700"/>
            <a:ext cx="415925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9DB2D27-3EB9-4687-AD07-07BDC6EC8EE7}" type="datetime'''''''''''''''''''''''''''''''1''''9''''''''''''''''''''%'''">
              <a:rPr lang="ru-RU" altLang="en-US" sz="1600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19%</a:t>
            </a:fld>
            <a:endParaRPr lang="ru-RU" sz="1600" dirty="0"/>
          </a:p>
        </p:txBody>
      </p:sp>
      <p:sp>
        <p:nvSpPr>
          <p:cNvPr id="256" name="Уровень текста 1…">
            <a:extLst>
              <a:ext uri="{FF2B5EF4-FFF2-40B4-BE49-F238E27FC236}">
                <a16:creationId xmlns:a16="http://schemas.microsoft.com/office/drawing/2014/main" xmlns="" id="{1CE60E39-947F-444A-846F-DFC77089F1BF}"/>
              </a:ext>
            </a:extLst>
          </p:cNvPr>
          <p:cNvSpPr txBox="1"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5106988" y="3949700"/>
            <a:ext cx="309563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16F1B3F-0C1C-47BC-8323-6E8FD33CF0B9}" type="datetime'''''7%'''''''''''''''''">
              <a:rPr lang="ru-RU" altLang="en-US" sz="16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7%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7" name="Уровень текста 1…">
            <a:extLst>
              <a:ext uri="{FF2B5EF4-FFF2-40B4-BE49-F238E27FC236}">
                <a16:creationId xmlns:a16="http://schemas.microsoft.com/office/drawing/2014/main" xmlns="" id="{FAC3E7F9-4949-4E08-BAF0-BC4EBCCE4DC8}"/>
              </a:ext>
            </a:extLst>
          </p:cNvPr>
          <p:cNvSpPr txBox="1"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6143625" y="3949700"/>
            <a:ext cx="415925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FC4F186-EBAF-4B8C-B0D4-713CE492F188}" type="datetime'''1''''''''''''''''3''%'''''''''''''">
              <a:rPr lang="ru-RU" altLang="en-US" sz="16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13%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9" name="Уровень текста 1…">
            <a:extLst>
              <a:ext uri="{FF2B5EF4-FFF2-40B4-BE49-F238E27FC236}">
                <a16:creationId xmlns:a16="http://schemas.microsoft.com/office/drawing/2014/main" xmlns="" id="{6F2F6D1A-8A23-42DB-B841-0DC979934F46}"/>
              </a:ext>
            </a:extLst>
          </p:cNvPr>
          <p:cNvSpPr txBox="1"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8401050" y="3949700"/>
            <a:ext cx="309563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1B99495-586B-4CF6-9AB0-D71268C5C65B}" type="datetime'''''''''''''9%'''''''''''''''''''''''''''''''''">
              <a:rPr lang="ru-RU" altLang="en-US" sz="1600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9%</a:t>
            </a:fld>
            <a:endParaRPr lang="ru-RU" sz="1600" dirty="0"/>
          </a:p>
        </p:txBody>
      </p:sp>
      <p:sp>
        <p:nvSpPr>
          <p:cNvPr id="263" name="Уровень текста 1…">
            <a:extLst>
              <a:ext uri="{FF2B5EF4-FFF2-40B4-BE49-F238E27FC236}">
                <a16:creationId xmlns:a16="http://schemas.microsoft.com/office/drawing/2014/main" xmlns="" id="{B37C247B-F5E1-47A3-A1A9-21D328ECF407}"/>
              </a:ext>
            </a:extLst>
          </p:cNvPr>
          <p:cNvSpPr txBox="1"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2838450" y="5360988"/>
            <a:ext cx="415925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530545E-DB55-420D-B004-8689F9746BC8}" type="datetime'''''1''''''''''''4''''''''''%'''''''''''''''''''">
              <a:rPr lang="ru-RU" altLang="en-US" sz="1600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14%</a:t>
            </a:fld>
            <a:endParaRPr lang="ru-RU" sz="1600" dirty="0"/>
          </a:p>
        </p:txBody>
      </p:sp>
      <p:sp>
        <p:nvSpPr>
          <p:cNvPr id="264" name="Уровень текста 1…">
            <a:extLst>
              <a:ext uri="{FF2B5EF4-FFF2-40B4-BE49-F238E27FC236}">
                <a16:creationId xmlns:a16="http://schemas.microsoft.com/office/drawing/2014/main" xmlns="" id="{6AFB27C9-E76B-4B76-AA5A-EE517CAE2EBC}"/>
              </a:ext>
            </a:extLst>
          </p:cNvPr>
          <p:cNvSpPr txBox="1"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4165600" y="5360988"/>
            <a:ext cx="415925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AD7284E-7D04-427D-B26D-CF71CEB8BB2A}" type="datetime'''''''1''''''''''''0''''''''''''''''''''''''%'">
              <a:rPr lang="ru-RU" altLang="en-US" sz="1600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ru-RU" sz="1600" dirty="0"/>
          </a:p>
        </p:txBody>
      </p:sp>
      <p:sp>
        <p:nvSpPr>
          <p:cNvPr id="266" name="Уровень текста 1…">
            <a:extLst>
              <a:ext uri="{FF2B5EF4-FFF2-40B4-BE49-F238E27FC236}">
                <a16:creationId xmlns:a16="http://schemas.microsoft.com/office/drawing/2014/main" xmlns="" id="{1987206B-3922-4BAB-BFA8-898BDC0799BB}"/>
              </a:ext>
            </a:extLst>
          </p:cNvPr>
          <p:cNvSpPr txBox="1"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5935663" y="5360988"/>
            <a:ext cx="415925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44BFBA8-1CE5-47BC-8DF0-A35C041F43ED}" type="datetime'''''''''''''''''''''''''''''''1''''''''''''''''1''''%'">
              <a:rPr lang="ru-RU" altLang="en-US" sz="1600" smtClean="0">
                <a:solidFill>
                  <a:schemeClr val="bg1"/>
                </a:solidFill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11%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68" name="Уровень текста 1…">
            <a:extLst>
              <a:ext uri="{FF2B5EF4-FFF2-40B4-BE49-F238E27FC236}">
                <a16:creationId xmlns:a16="http://schemas.microsoft.com/office/drawing/2014/main" xmlns="" id="{535E2549-EDF2-4C6C-8E6E-9BFB2094BB69}"/>
              </a:ext>
            </a:extLst>
          </p:cNvPr>
          <p:cNvSpPr txBox="1"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8159750" y="5360988"/>
            <a:ext cx="415925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294AFF5-6CD0-466B-93CB-B4C124DC7157}" type="datetime'''''''''1''''''''''''''0''''''%'''''''''''">
              <a:rPr lang="ru-RU" altLang="en-US" sz="1600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ru-RU" sz="1600" dirty="0"/>
          </a:p>
        </p:txBody>
      </p:sp>
      <p:sp>
        <p:nvSpPr>
          <p:cNvPr id="269" name="Уровень текста 1…">
            <a:extLst>
              <a:ext uri="{FF2B5EF4-FFF2-40B4-BE49-F238E27FC236}">
                <a16:creationId xmlns:a16="http://schemas.microsoft.com/office/drawing/2014/main" xmlns="" id="{DA581237-643D-42D0-AD2F-42E4A4175C66}"/>
              </a:ext>
            </a:extLst>
          </p:cNvPr>
          <p:cNvSpPr txBox="1"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8915400" y="5360988"/>
            <a:ext cx="309563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C7C9770-419F-4486-81F3-DE8F9106312B}" type="datetime'''''''''''''''''''''''''''''''''''''''''''''3%'''''''''''''''">
              <a:rPr lang="ru-RU" altLang="en-US" sz="1600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ru-RU" sz="1600" dirty="0"/>
          </a:p>
        </p:txBody>
      </p:sp>
      <p:sp>
        <p:nvSpPr>
          <p:cNvPr id="270" name="Уровень текста 1…">
            <a:extLst>
              <a:ext uri="{FF2B5EF4-FFF2-40B4-BE49-F238E27FC236}">
                <a16:creationId xmlns:a16="http://schemas.microsoft.com/office/drawing/2014/main" xmlns="" id="{A614935D-16D3-45BC-ACA0-C9FA83DAEAAD}"/>
              </a:ext>
            </a:extLst>
          </p:cNvPr>
          <p:cNvSpPr txBox="1"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10237788" y="5360988"/>
            <a:ext cx="415925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EA0AE1F-67A5-4FA2-ACC0-5D925040D095}" type="datetime'''''''''''''''''''''''2''''''''''''''2''''%'''''''">
              <a:rPr lang="ru-RU" altLang="en-US" sz="1600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22%</a:t>
            </a:fld>
            <a:endParaRPr lang="ru-RU" sz="1600" dirty="0"/>
          </a:p>
        </p:txBody>
      </p:sp>
      <p:sp>
        <p:nvSpPr>
          <p:cNvPr id="255" name="Уровень текста 1…">
            <a:extLst>
              <a:ext uri="{FF2B5EF4-FFF2-40B4-BE49-F238E27FC236}">
                <a16:creationId xmlns:a16="http://schemas.microsoft.com/office/drawing/2014/main" xmlns="" id="{73E00D18-9EF1-4670-825E-459AFE93C6DA}"/>
              </a:ext>
            </a:extLst>
          </p:cNvPr>
          <p:cNvSpPr txBox="1"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4024313" y="3949700"/>
            <a:ext cx="415925" cy="21907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28575" tIns="0" rIns="28575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6797928-2517-41BC-A6F9-AE7E8CEE8487}" type="datetime'''''''''''1''''''''''''''''''''''''''''''2''''''''''''''''%'''">
              <a:rPr lang="ru-RU" altLang="en-US" sz="1600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12%</a:t>
            </a:fld>
            <a:endParaRPr lang="ru-RU" sz="1600" dirty="0"/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xmlns="" id="{EA6ED6BC-FF18-4FB3-9EFC-B231E95E1C3D}"/>
              </a:ext>
            </a:extLst>
          </p:cNvPr>
          <p:cNvSpPr txBox="1"/>
          <p:nvPr/>
        </p:nvSpPr>
        <p:spPr>
          <a:xfrm>
            <a:off x="192454" y="6417568"/>
            <a:ext cx="9573131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Источник: данные отчетов «Итоги социально-экономического развития Екатеринбурга за 2007 и 2019 годы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xmlns="" id="{5E10B6A2-CE5B-4017-9A32-D37BE69E270A}"/>
              </a:ext>
            </a:extLst>
          </p:cNvPr>
          <p:cNvSpPr txBox="1"/>
          <p:nvPr/>
        </p:nvSpPr>
        <p:spPr>
          <a:xfrm>
            <a:off x="590550" y="1443316"/>
            <a:ext cx="1099848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/>
              <a:t>Структура занятости по видам деятельности в Екатеринбурге на 2007 и 2019 гг., % 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0712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55607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Слайд think-cell" r:id="rId67" imgW="347" imgH="348" progId="TCLayout.ActiveDocument.1">
                  <p:embed/>
                </p:oleObj>
              </mc:Choice>
              <mc:Fallback>
                <p:oleObj name="Слайд think-cell" r:id="rId67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64" descr="у1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9" y="1342993"/>
            <a:ext cx="4182884" cy="33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7969" y="758218"/>
            <a:ext cx="4540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Территория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Екатеринбургской агломерации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447" y="5151470"/>
            <a:ext cx="6756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Екатеринбургской агломерации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3" name="Группа 292"/>
          <p:cNvGrpSpPr/>
          <p:nvPr/>
        </p:nvGrpSpPr>
        <p:grpSpPr>
          <a:xfrm>
            <a:off x="65315" y="5549332"/>
            <a:ext cx="2860764" cy="1149531"/>
            <a:chOff x="65315" y="5275009"/>
            <a:chExt cx="2860764" cy="1149531"/>
          </a:xfrm>
          <a:solidFill>
            <a:schemeClr val="bg1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274321" y="5275009"/>
              <a:ext cx="2651758" cy="1149531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Высокая неравномерность распределения экономической активности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315" y="5640768"/>
              <a:ext cx="418012" cy="418012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4" name="Группа 293"/>
          <p:cNvGrpSpPr/>
          <p:nvPr/>
        </p:nvGrpSpPr>
        <p:grpSpPr>
          <a:xfrm>
            <a:off x="3082835" y="5549332"/>
            <a:ext cx="2860764" cy="1149531"/>
            <a:chOff x="3082835" y="5275009"/>
            <a:chExt cx="2860764" cy="1149531"/>
          </a:xfrm>
          <a:solidFill>
            <a:schemeClr val="bg1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3291841" y="5275009"/>
              <a:ext cx="2651758" cy="1149531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Неравномерность распределения доходов от местных налогов 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082835" y="5640768"/>
              <a:ext cx="418012" cy="418012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6100355" y="5549332"/>
            <a:ext cx="2860764" cy="1149531"/>
            <a:chOff x="6100355" y="5275009"/>
            <a:chExt cx="2860764" cy="114953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309361" y="5275009"/>
              <a:ext cx="2651758" cy="1149531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Растущая концентрация инвестиционной активности в ядре агломерации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6100355" y="5640768"/>
              <a:ext cx="418012" cy="4180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6" name="Группа 295"/>
          <p:cNvGrpSpPr/>
          <p:nvPr/>
        </p:nvGrpSpPr>
        <p:grpSpPr>
          <a:xfrm>
            <a:off x="9130936" y="5549332"/>
            <a:ext cx="2847703" cy="1149531"/>
            <a:chOff x="9130936" y="5275009"/>
            <a:chExt cx="2847703" cy="114953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326881" y="5275009"/>
              <a:ext cx="2651758" cy="1149531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Значительная разница в средних зарплатах в агломерации</a:t>
              </a:r>
            </a:p>
          </p:txBody>
        </p:sp>
        <p:sp>
          <p:nvSpPr>
            <p:cNvPr id="21" name="Овал 20"/>
            <p:cNvSpPr/>
            <p:nvPr/>
          </p:nvSpPr>
          <p:spPr>
            <a:xfrm>
              <a:off x="9130936" y="5640768"/>
              <a:ext cx="418012" cy="4180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668945" y="741043"/>
            <a:ext cx="2818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Географическая структура экономики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ЕГА 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774605" y="761306"/>
            <a:ext cx="35673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инвестиций в ЕГА, 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137921" y="3033658"/>
            <a:ext cx="2840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в ЕГА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кв. 2020 г., тыс. руб.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01529" y="3115747"/>
            <a:ext cx="34156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отгрузки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ЕГА в 2020 г.,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108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14577163"/>
              </p:ext>
            </p:extLst>
          </p:nvPr>
        </p:nvGraphicFramePr>
        <p:xfrm>
          <a:off x="4344988" y="1168400"/>
          <a:ext cx="2490787" cy="19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0"/>
          </a:graphicData>
        </a:graphic>
      </p:graphicFrame>
      <p:sp>
        <p:nvSpPr>
          <p:cNvPr id="57" name="Текст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5318125" y="1417638"/>
            <a:ext cx="287338" cy="136525"/>
          </a:xfrm>
          <a:prstGeom prst="rect">
            <a:avLst/>
          </a:prstGeom>
          <a:solidFill>
            <a:srgbClr val="364D6E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882B5F-027A-4567-82FE-E8C09C0A5036}" type="datetime'''''''''''''2'''''''''''''''''',''''''''''''''''''0''%'''''">
              <a:rPr lang="ru-RU" altLang="en-US" sz="1000" smtClean="0">
                <a:solidFill>
                  <a:schemeClr val="bg1"/>
                </a:solidFill>
              </a:rPr>
              <a:pPr/>
              <a:t>2,0%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3" name="Текст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897438" y="1576389"/>
            <a:ext cx="287338" cy="136525"/>
          </a:xfrm>
          <a:prstGeom prst="rect">
            <a:avLst/>
          </a:prstGeom>
          <a:solidFill>
            <a:srgbClr val="9DB1CF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B41DDA-E45C-49DF-9A58-AE17EA2CD3CE}" type="datetime'''''''''''''''4,''''''8''''''''''''''''''%'''''''''">
              <a:rPr lang="ru-RU" altLang="en-US" sz="1000" smtClean="0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4,8%</a:t>
            </a:fld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74" name="Текст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048250" y="1438276"/>
            <a:ext cx="287338" cy="136525"/>
          </a:xfrm>
          <a:prstGeom prst="rect">
            <a:avLst/>
          </a:prstGeom>
          <a:solidFill>
            <a:srgbClr val="6F8DB9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FA880F-669D-4C18-9132-027809E41F3C}" type="datetime'3,''''''''''''''''''''''''''''8''''%'''''''''''''''''''''''''">
              <a:rPr lang="ru-RU" altLang="en-US" sz="10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3,8%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1" name="Текст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422900" y="1711325"/>
            <a:ext cx="287338" cy="136525"/>
          </a:xfrm>
          <a:prstGeom prst="rect">
            <a:avLst/>
          </a:prstGeom>
          <a:solidFill>
            <a:srgbClr val="DFE5EF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3BD499-4F7C-4315-A6DF-BA2537728FF0}" type="datetime'''''''2'''''''''''',''''''''''''''''''''''''0''''''%'''''''">
              <a:rPr lang="ru-RU" altLang="en-US" sz="1000" smtClean="0">
                <a:solidFill>
                  <a:srgbClr val="000000"/>
                </a:solidFill>
              </a:rPr>
              <a:pPr/>
              <a:t>2,0%</a:t>
            </a:fld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53" name="Текст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5264150" y="1574800"/>
            <a:ext cx="287338" cy="136525"/>
          </a:xfrm>
          <a:prstGeom prst="rect">
            <a:avLst/>
          </a:prstGeom>
          <a:solidFill>
            <a:srgbClr val="4C6C9C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3C28B2-A079-45C5-B6B8-965A30444E9E}" type="datetime'''''''''2,''''8''''''''''''''%'''''''">
              <a:rPr lang="ru-RU" altLang="en-US" sz="1000" smtClean="0">
                <a:solidFill>
                  <a:schemeClr val="bg1"/>
                </a:solidFill>
              </a:rPr>
              <a:pPr/>
              <a:t>2,8%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>
            <p:custDataLst>
              <p:tags r:id="rId9"/>
            </p:custDataLst>
          </p:nvPr>
        </p:nvSpPr>
        <p:spPr bwMode="auto">
          <a:xfrm>
            <a:off x="6777038" y="1901825"/>
            <a:ext cx="179388" cy="133350"/>
          </a:xfrm>
          <a:prstGeom prst="rect">
            <a:avLst/>
          </a:prstGeom>
          <a:solidFill>
            <a:srgbClr val="9DB1C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>
            <p:custDataLst>
              <p:tags r:id="rId10"/>
            </p:custDataLst>
          </p:nvPr>
        </p:nvSpPr>
        <p:spPr bwMode="auto">
          <a:xfrm>
            <a:off x="6777038" y="1527175"/>
            <a:ext cx="179388" cy="133350"/>
          </a:xfrm>
          <a:prstGeom prst="rect">
            <a:avLst/>
          </a:prstGeom>
          <a:solidFill>
            <a:srgbClr val="DFE5E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>
            <p:custDataLst>
              <p:tags r:id="rId11"/>
            </p:custDataLst>
          </p:nvPr>
        </p:nvSpPr>
        <p:spPr bwMode="auto">
          <a:xfrm>
            <a:off x="6777038" y="1714500"/>
            <a:ext cx="179388" cy="133350"/>
          </a:xfrm>
          <a:prstGeom prst="rect">
            <a:avLst/>
          </a:prstGeom>
          <a:solidFill>
            <a:srgbClr val="C3CFE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>
            <p:custDataLst>
              <p:tags r:id="rId12"/>
            </p:custDataLst>
          </p:nvPr>
        </p:nvSpPr>
        <p:spPr bwMode="auto">
          <a:xfrm>
            <a:off x="6777038" y="2089150"/>
            <a:ext cx="179388" cy="133350"/>
          </a:xfrm>
          <a:prstGeom prst="rect">
            <a:avLst/>
          </a:prstGeom>
          <a:solidFill>
            <a:srgbClr val="6F8DB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>
            <p:custDataLst>
              <p:tags r:id="rId13"/>
            </p:custDataLst>
          </p:nvPr>
        </p:nvSpPr>
        <p:spPr bwMode="auto">
          <a:xfrm>
            <a:off x="6777038" y="2276475"/>
            <a:ext cx="179388" cy="133350"/>
          </a:xfrm>
          <a:prstGeom prst="rect">
            <a:avLst/>
          </a:prstGeom>
          <a:solidFill>
            <a:srgbClr val="4C6C9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>
            <p:custDataLst>
              <p:tags r:id="rId14"/>
            </p:custDataLst>
          </p:nvPr>
        </p:nvSpPr>
        <p:spPr bwMode="auto">
          <a:xfrm>
            <a:off x="6777038" y="2463800"/>
            <a:ext cx="179388" cy="133350"/>
          </a:xfrm>
          <a:prstGeom prst="rect">
            <a:avLst/>
          </a:prstGeom>
          <a:solidFill>
            <a:srgbClr val="364D6E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>
            <p:custDataLst>
              <p:tags r:id="rId15"/>
            </p:custDataLst>
          </p:nvPr>
        </p:nvSpPr>
        <p:spPr bwMode="auto">
          <a:xfrm>
            <a:off x="6777038" y="2651125"/>
            <a:ext cx="179388" cy="133350"/>
          </a:xfrm>
          <a:prstGeom prst="rect">
            <a:avLst/>
          </a:prstGeom>
          <a:solidFill>
            <a:srgbClr val="DFE5E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Текст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007226" y="1522413"/>
            <a:ext cx="10779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A2297BF-C117-447C-A2EF-09F75AD4C9A0}" type="datetime'''г''''''''''''о''''ро''''д'' Екат''ер''ин''''бург'''''''''''">
              <a:rPr lang="ru-RU" altLang="en-US" sz="1000" smtClean="0"/>
              <a:pPr/>
              <a:t>город Екатеринбург</a:t>
            </a:fld>
            <a:endParaRPr lang="ru-RU" sz="1000" dirty="0"/>
          </a:p>
        </p:txBody>
      </p:sp>
      <p:sp>
        <p:nvSpPr>
          <p:cNvPr id="33" name="Текст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007225" y="1897063"/>
            <a:ext cx="9255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7C8F081-4647-4026-86BC-FD8F2F6C81B5}" type="datetime'Г''О ''''''''П''''ер''''''''''в''''''''о''''у''раль''''с''''к'">
              <a:rPr lang="ru-RU" altLang="en-US" sz="1000" smtClean="0"/>
              <a:pPr/>
              <a:t>ГО Первоуральск</a:t>
            </a:fld>
            <a:endParaRPr lang="ru-RU" sz="1000" dirty="0"/>
          </a:p>
        </p:txBody>
      </p:sp>
      <p:sp>
        <p:nvSpPr>
          <p:cNvPr id="32" name="Текст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007225" y="1709738"/>
            <a:ext cx="1041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45BE3D1-822E-4C9E-8FDE-C489911A47B0}" type="datetime'ГО'''''''' Ве''рх''ня''я ''П''ы''шм''''''''''''''''''а'''">
              <a:rPr lang="ru-RU" altLang="en-US" sz="1000" smtClean="0"/>
              <a:pPr/>
              <a:t>ГО Верхняя Пышма</a:t>
            </a:fld>
            <a:endParaRPr lang="ru-RU" sz="1000" dirty="0"/>
          </a:p>
        </p:txBody>
      </p:sp>
      <p:sp>
        <p:nvSpPr>
          <p:cNvPr id="54" name="Текст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007225" y="2271713"/>
            <a:ext cx="749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690F62B-153B-4FD7-BAAB-E09EE881E9C7}" type="datetime'По''ле''''в''''ск''о''''й'''''''''''''''''''' ''ГО'">
              <a:rPr lang="ru-RU" altLang="en-US" sz="1000" smtClean="0"/>
              <a:pPr/>
              <a:t>Полевской ГО</a:t>
            </a:fld>
            <a:endParaRPr lang="ru-RU" sz="1000" dirty="0"/>
          </a:p>
        </p:txBody>
      </p:sp>
      <p:sp>
        <p:nvSpPr>
          <p:cNvPr id="48" name="Текст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007225" y="2084388"/>
            <a:ext cx="4873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39D7397-DF65-481F-9752-6F853C7F0A35}" type="datetime'''''''''ГО Р''''''''''''ев''''''''''''''''''д''а'''">
              <a:rPr lang="ru-RU" altLang="en-US" sz="1000" smtClean="0"/>
              <a:pPr/>
              <a:t>ГО Ревда</a:t>
            </a:fld>
            <a:endParaRPr lang="ru-RU" sz="1000" dirty="0"/>
          </a:p>
        </p:txBody>
      </p:sp>
      <p:sp>
        <p:nvSpPr>
          <p:cNvPr id="62" name="Текст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007225" y="2646363"/>
            <a:ext cx="3825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F3406A-9542-4426-ACC8-5C764395C57E}" type="datetime'''''''Д''''ру''ги''''''''''''''''''''''е'''">
              <a:rPr lang="ru-RU" altLang="en-US" sz="1000" smtClean="0"/>
              <a:pPr/>
              <a:t>Другие</a:t>
            </a:fld>
            <a:endParaRPr lang="ru-RU" sz="1000" dirty="0"/>
          </a:p>
        </p:txBody>
      </p:sp>
      <p:sp>
        <p:nvSpPr>
          <p:cNvPr id="58" name="Текст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007225" y="2459038"/>
            <a:ext cx="8588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37C0818-DC30-440D-BB68-D17F619435BF}" type="datetime'''Бере''зо''''''''''вс''''к''''''''ий ''''''''''''Г''О'">
              <a:rPr lang="ru-RU" altLang="en-US" sz="1000" smtClean="0"/>
              <a:pPr/>
              <a:t>Березовский ГО</a:t>
            </a:fld>
            <a:endParaRPr lang="ru-RU" sz="1000" dirty="0"/>
          </a:p>
        </p:txBody>
      </p:sp>
      <p:graphicFrame>
        <p:nvGraphicFramePr>
          <p:cNvPr id="109" name="Chart 3"/>
          <p:cNvGraphicFramePr/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298740712"/>
              </p:ext>
            </p:extLst>
          </p:nvPr>
        </p:nvGraphicFramePr>
        <p:xfrm>
          <a:off x="4618038" y="3341688"/>
          <a:ext cx="1863725" cy="186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1"/>
          </a:graphicData>
        </a:graphic>
      </p:graphicFrame>
      <p:sp>
        <p:nvSpPr>
          <p:cNvPr id="106" name="Текст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841875" y="3810000"/>
            <a:ext cx="322263" cy="136525"/>
          </a:xfrm>
          <a:prstGeom prst="rect">
            <a:avLst/>
          </a:prstGeom>
          <a:solidFill>
            <a:srgbClr val="6F8DB9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FB4AFB7-3581-4487-83F3-FDBDA0A6B3FA}" type="datetime'''''''''''''''''''''''''''3'''''''''',9''%'''''''''''''">
              <a:rPr lang="ru-RU" altLang="en-US" sz="1000" smtClean="0">
                <a:solidFill>
                  <a:schemeClr val="bg1"/>
                </a:solidFill>
              </a:rPr>
              <a:pPr/>
              <a:t>3,9%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0" name="Текст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003925" y="4400550"/>
            <a:ext cx="352425" cy="136525"/>
          </a:xfrm>
          <a:prstGeom prst="rect">
            <a:avLst/>
          </a:prstGeom>
          <a:solidFill>
            <a:srgbClr val="DFE5EF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95469F-2AD7-4E99-8AB6-3F3033F70274}" type="datetime'''''''''''''''''''59'''''',''''''''''''6''''''''''''%'''">
              <a:rPr lang="ru-RU" altLang="en-US" sz="1000" smtClean="0">
                <a:solidFill>
                  <a:srgbClr val="000000"/>
                </a:solidFill>
              </a:rPr>
              <a:pPr/>
              <a:t>59,6%</a:t>
            </a:fld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62" name="Текст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4775201" y="4479926"/>
            <a:ext cx="352425" cy="136525"/>
          </a:xfrm>
          <a:prstGeom prst="rect">
            <a:avLst/>
          </a:prstGeom>
          <a:solidFill>
            <a:srgbClr val="C3CFE1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72C3FE-A4C3-487E-A4B3-63EFDCC52630}" type="datetime'''''1''''''''''''''''''''''7'''''''',1''''%'''''">
              <a:rPr lang="ru-RU" altLang="en-US" sz="1000" smtClean="0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17,1%</a:t>
            </a:fld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23" name="Текст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5146675" y="3930650"/>
            <a:ext cx="322263" cy="136525"/>
          </a:xfrm>
          <a:prstGeom prst="rect">
            <a:avLst/>
          </a:prstGeom>
          <a:solidFill>
            <a:srgbClr val="4C6C9C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F45D562-98CE-45A8-9C13-4D03280265E7}" type="datetime'''''''3'',''''''''''''''''''''''2''''''''''%'''''''''''">
              <a:rPr lang="ru-RU" altLang="en-US" sz="1000" smtClean="0">
                <a:solidFill>
                  <a:schemeClr val="bg1"/>
                </a:solidFill>
              </a:rPr>
              <a:pPr/>
              <a:t>3,2%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05" name="Уровень текста 1…"/>
          <p:cNvSpPr txBox="1"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4746625" y="4002089"/>
            <a:ext cx="322263" cy="136525"/>
          </a:xfrm>
          <a:prstGeom prst="rect">
            <a:avLst/>
          </a:prstGeom>
          <a:solidFill>
            <a:srgbClr val="9DB1CF"/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17463" tIns="0" rIns="17463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8A19DC6-AB51-442B-B436-9772FC36FFB9}" type="datetime'''6'',''3''''''''''''''''''''''''''''''''''%'''''''''''''">
              <a:rPr lang="ru-RU" altLang="en-US" sz="1000" smtClean="0">
                <a:latin typeface="+mn-lt"/>
                <a:ea typeface="+mn-ea"/>
                <a:cs typeface="+mn-c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6,3%</a:t>
            </a:fld>
            <a:endParaRPr lang="ru-RU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27" name="Текст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045075" y="3598863"/>
            <a:ext cx="322263" cy="136525"/>
          </a:xfrm>
          <a:prstGeom prst="rect">
            <a:avLst/>
          </a:prstGeom>
          <a:solidFill>
            <a:srgbClr val="364D6E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474654-3362-4184-98F8-222C8B3BB5F8}" type="datetime'''''3'''''',''5''''''''''''''''''''''''''%'''''''''''">
              <a:rPr lang="ru-RU" altLang="en-US" sz="1000" smtClean="0">
                <a:solidFill>
                  <a:schemeClr val="bg1"/>
                </a:solidFill>
              </a:rPr>
              <a:pPr/>
              <a:t>3,5%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3" name="Текст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292725" y="3735388"/>
            <a:ext cx="322263" cy="136525"/>
          </a:xfrm>
          <a:prstGeom prst="rect">
            <a:avLst/>
          </a:prstGeom>
          <a:solidFill>
            <a:srgbClr val="DFE5EF"/>
          </a:solidFill>
          <a:ln>
            <a:noFill/>
          </a:ln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C0EA81-A56D-4857-B809-CB88B3A319F1}" type="datetime'6'''''',''''''''''''''5''''''''''''''%'''''''''''''''''''">
              <a:rPr lang="ru-RU" altLang="en-US" sz="1000" smtClean="0">
                <a:solidFill>
                  <a:srgbClr val="00000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6,5%</a:t>
            </a:fld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42" name="Прямоугольник 141"/>
          <p:cNvSpPr/>
          <p:nvPr>
            <p:custDataLst>
              <p:tags r:id="rId31"/>
            </p:custDataLst>
          </p:nvPr>
        </p:nvSpPr>
        <p:spPr bwMode="auto">
          <a:xfrm>
            <a:off x="6777038" y="4103688"/>
            <a:ext cx="179388" cy="133350"/>
          </a:xfrm>
          <a:prstGeom prst="rect">
            <a:avLst/>
          </a:prstGeom>
          <a:solidFill>
            <a:srgbClr val="6F8DB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>
            <p:custDataLst>
              <p:tags r:id="rId32"/>
            </p:custDataLst>
          </p:nvPr>
        </p:nvSpPr>
        <p:spPr bwMode="auto">
          <a:xfrm>
            <a:off x="6777038" y="3541713"/>
            <a:ext cx="179388" cy="133350"/>
          </a:xfrm>
          <a:prstGeom prst="rect">
            <a:avLst/>
          </a:prstGeom>
          <a:solidFill>
            <a:srgbClr val="DFE5E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>
            <p:custDataLst>
              <p:tags r:id="rId33"/>
            </p:custDataLst>
          </p:nvPr>
        </p:nvSpPr>
        <p:spPr bwMode="auto">
          <a:xfrm>
            <a:off x="6777038" y="3729038"/>
            <a:ext cx="179388" cy="133350"/>
          </a:xfrm>
          <a:prstGeom prst="rect">
            <a:avLst/>
          </a:prstGeom>
          <a:solidFill>
            <a:srgbClr val="C3CFE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>
            <p:custDataLst>
              <p:tags r:id="rId34"/>
            </p:custDataLst>
          </p:nvPr>
        </p:nvSpPr>
        <p:spPr bwMode="auto">
          <a:xfrm>
            <a:off x="6777038" y="3916363"/>
            <a:ext cx="179388" cy="133350"/>
          </a:xfrm>
          <a:prstGeom prst="rect">
            <a:avLst/>
          </a:prstGeom>
          <a:solidFill>
            <a:srgbClr val="9DB1C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>
            <p:custDataLst>
              <p:tags r:id="rId35"/>
            </p:custDataLst>
          </p:nvPr>
        </p:nvSpPr>
        <p:spPr bwMode="auto">
          <a:xfrm>
            <a:off x="6777038" y="4291013"/>
            <a:ext cx="179388" cy="133350"/>
          </a:xfrm>
          <a:prstGeom prst="rect">
            <a:avLst/>
          </a:prstGeom>
          <a:solidFill>
            <a:srgbClr val="4C6C9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>
            <p:custDataLst>
              <p:tags r:id="rId36"/>
            </p:custDataLst>
          </p:nvPr>
        </p:nvSpPr>
        <p:spPr bwMode="auto">
          <a:xfrm>
            <a:off x="6777038" y="4478338"/>
            <a:ext cx="179388" cy="133350"/>
          </a:xfrm>
          <a:prstGeom prst="rect">
            <a:avLst/>
          </a:prstGeom>
          <a:solidFill>
            <a:srgbClr val="364D6E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>
            <p:custDataLst>
              <p:tags r:id="rId37"/>
            </p:custDataLst>
          </p:nvPr>
        </p:nvSpPr>
        <p:spPr bwMode="auto">
          <a:xfrm>
            <a:off x="6777038" y="4665663"/>
            <a:ext cx="179387" cy="133350"/>
          </a:xfrm>
          <a:prstGeom prst="rect">
            <a:avLst/>
          </a:prstGeom>
          <a:solidFill>
            <a:srgbClr val="DFE5E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Текст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007225" y="3536951"/>
            <a:ext cx="10779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69532D5-BEAF-491D-9F76-E48A3A9B6A33}" type="datetime'''''''го''''''''ро''''''д ''Е''кат''ери''''''н''б''ур''г'">
              <a:rPr lang="ru-RU" altLang="en-US" sz="1000" smtClean="0"/>
              <a:pPr/>
              <a:t>город Екатеринбург</a:t>
            </a:fld>
            <a:endParaRPr lang="ru-RU" sz="1000" dirty="0"/>
          </a:p>
        </p:txBody>
      </p:sp>
      <p:sp>
        <p:nvSpPr>
          <p:cNvPr id="115" name="Текст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007225" y="4098926"/>
            <a:ext cx="749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5A63E91-6A88-4F0C-A951-A0789B7B2061}" type="datetime'''''П''''''''оле''''''''''в''с''''к''''''''''ой'''' ''''ГО'''">
              <a:rPr lang="ru-RU" altLang="en-US" sz="1000" smtClean="0"/>
              <a:pPr/>
              <a:t>Полевской ГО</a:t>
            </a:fld>
            <a:endParaRPr lang="ru-RU" sz="1000" dirty="0"/>
          </a:p>
        </p:txBody>
      </p:sp>
      <p:sp>
        <p:nvSpPr>
          <p:cNvPr id="97" name="Текст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7007225" y="3724276"/>
            <a:ext cx="1041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684C211-8AA1-49D4-B5DF-AC788351F9D8}" type="datetime'''ГО'' Ве''''рх''''''''н''''''я''я ''П''ы''''шм''''''''а'">
              <a:rPr lang="ru-RU" altLang="en-US" sz="1000" smtClean="0"/>
              <a:pPr/>
              <a:t>ГО Верхняя Пышма</a:t>
            </a:fld>
            <a:endParaRPr lang="ru-RU" sz="1000" dirty="0"/>
          </a:p>
        </p:txBody>
      </p:sp>
      <p:sp>
        <p:nvSpPr>
          <p:cNvPr id="98" name="Текст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7007225" y="3911601"/>
            <a:ext cx="9255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6765D42-BDDD-4252-9318-8D61EE5879D5}" type="datetime'''''''''''''ГО'' П''''е''''''''''рв''''''''''оуральск'''''">
              <a:rPr lang="ru-RU" altLang="en-US" sz="1000" smtClean="0"/>
              <a:pPr/>
              <a:t>ГО Первоуральск</a:t>
            </a:fld>
            <a:endParaRPr lang="ru-RU" sz="1000" dirty="0"/>
          </a:p>
        </p:txBody>
      </p:sp>
      <p:sp>
        <p:nvSpPr>
          <p:cNvPr id="104" name="Текст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7007225" y="4660900"/>
            <a:ext cx="3825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5E18EF9-4629-4CF3-ACBC-A2F2BBF733A1}" type="datetime'''''Д''''''р''у''''''''''''''''''''г''и''''''''''е'''''''''">
              <a:rPr lang="ru-RU" altLang="en-US" sz="1000" smtClean="0"/>
              <a:pPr/>
              <a:t>Другие</a:t>
            </a:fld>
            <a:endParaRPr lang="ru-RU" sz="1000" dirty="0"/>
          </a:p>
        </p:txBody>
      </p:sp>
      <p:sp>
        <p:nvSpPr>
          <p:cNvPr id="124" name="Текст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7007225" y="4286250"/>
            <a:ext cx="8588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1B7A1D1-9817-4726-804A-23C3D9CD9C68}" type="datetime'Бе''''''''''''''р''''е''з''''''''овск''и''й'' ''Г''''''''О'">
              <a:rPr lang="ru-RU" altLang="en-US" sz="1000" smtClean="0"/>
              <a:pPr/>
              <a:t>Березовский ГО</a:t>
            </a:fld>
            <a:endParaRPr lang="ru-RU" sz="1000" dirty="0"/>
          </a:p>
        </p:txBody>
      </p:sp>
      <p:sp>
        <p:nvSpPr>
          <p:cNvPr id="128" name="Текст 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7007225" y="4473575"/>
            <a:ext cx="4873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15DD228-7D9B-49B2-8A40-A69797EA14DC}" type="datetime'Г''''''''''''''''О'' ''''''''''''Ре''''''''вд''''''''''а'''''">
              <a:rPr lang="ru-RU" altLang="en-US" sz="1000" smtClean="0"/>
              <a:pPr/>
              <a:t>ГО Ревда</a:t>
            </a:fld>
            <a:endParaRPr lang="ru-RU" sz="1000" dirty="0"/>
          </a:p>
        </p:txBody>
      </p:sp>
      <p:graphicFrame>
        <p:nvGraphicFramePr>
          <p:cNvPr id="93" name="Chart 3"/>
          <p:cNvGraphicFramePr/>
          <p:nvPr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1160510247"/>
              </p:ext>
            </p:extLst>
          </p:nvPr>
        </p:nvGraphicFramePr>
        <p:xfrm>
          <a:off x="8799513" y="1111250"/>
          <a:ext cx="2451100" cy="157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2"/>
          </a:graphicData>
        </a:graphic>
      </p:graphicFrame>
      <p:cxnSp>
        <p:nvCxnSpPr>
          <p:cNvPr id="177" name="Прямая соединительная линия 176"/>
          <p:cNvCxnSpPr/>
          <p:nvPr>
            <p:custDataLst>
              <p:tags r:id="rId46"/>
            </p:custDataLst>
          </p:nvPr>
        </p:nvCxnSpPr>
        <p:spPr bwMode="auto">
          <a:xfrm flipH="1">
            <a:off x="10964863" y="1193800"/>
            <a:ext cx="2032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Текст 2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9050338" y="1641475"/>
            <a:ext cx="425450" cy="165100"/>
          </a:xfrm>
          <a:prstGeom prst="rect">
            <a:avLst/>
          </a:prstGeom>
          <a:solidFill>
            <a:srgbClr val="DFE5EF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02D31A-B8B1-4A30-A66A-C2A926F9C6A8}" type="datetime'7''''''''''''''''''5'',''''''0''''''''''''''''''''''%'''''''''">
              <a:rPr lang="ru-RU" altLang="en-US" sz="1200" smtClean="0">
                <a:solidFill>
                  <a:srgbClr val="000000"/>
                </a:solidFill>
              </a:rPr>
              <a:pPr/>
              <a:t>75,0%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17" name="Текст 2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9050338" y="2347913"/>
            <a:ext cx="425450" cy="165100"/>
          </a:xfrm>
          <a:prstGeom prst="rect">
            <a:avLst/>
          </a:prstGeom>
          <a:solidFill>
            <a:srgbClr val="C3CFE1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03C837-C068-49D7-A5FC-4DE9C817B3A3}" type="datetime'''25'''''''',''''0''''''''''''''''''''''''''%'''">
              <a:rPr lang="ru-RU" altLang="en-US" sz="1200" smtClean="0">
                <a:solidFill>
                  <a:srgbClr val="000000"/>
                </a:solidFill>
              </a:rPr>
              <a:pPr/>
              <a:t>25,0%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52" name="Текст 2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10574338" y="1703388"/>
            <a:ext cx="425450" cy="165100"/>
          </a:xfrm>
          <a:prstGeom prst="rect">
            <a:avLst/>
          </a:prstGeom>
          <a:solidFill>
            <a:srgbClr val="DFE5EF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F094D08-F89D-440F-A614-E421F2D68506}" type="datetime'''''''''''83,''8''''''''%'''">
              <a:rPr lang="ru-RU" altLang="en-US" sz="1200" smtClean="0">
                <a:solidFill>
                  <a:srgbClr val="000000"/>
                </a:solidFill>
              </a:rPr>
              <a:pPr/>
              <a:t>83,8%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64" name="Текст 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9075738" y="2667000"/>
            <a:ext cx="3746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2CDF02-71D4-478D-9FBA-79738A3167E3}" type="datetime'''''''''2''''''0''1''''''''''''''''5'">
              <a:rPr lang="ru-RU" altLang="en-US" sz="1400" smtClean="0">
                <a:solidFill>
                  <a:srgbClr val="000000"/>
                </a:solidFill>
              </a:rPr>
              <a:pPr/>
              <a:t>2015</a:t>
            </a:fld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18" name="Текст 2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9812338" y="1711325"/>
            <a:ext cx="425450" cy="165100"/>
          </a:xfrm>
          <a:prstGeom prst="rect">
            <a:avLst/>
          </a:prstGeom>
          <a:solidFill>
            <a:srgbClr val="DFE5EF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0333EA-FBA3-48C5-9B59-2D02B1FB54A8}" type="datetime'''''8''4'',''''''''''''''8%'''''''''''">
              <a:rPr lang="ru-RU" altLang="en-US" sz="1200" smtClean="0">
                <a:solidFill>
                  <a:srgbClr val="000000"/>
                </a:solidFill>
              </a:rPr>
              <a:pPr/>
              <a:t>84,8%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35" name="Текст 2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10599738" y="2667000"/>
            <a:ext cx="3746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9094D6-C69E-43A7-903F-C714FF64BF0B}" type="datetime'''''''''2''0''''''''''''''''''''''2''''''0'">
              <a:rPr lang="ru-RU" altLang="en-US" sz="1400" smtClean="0">
                <a:solidFill>
                  <a:srgbClr val="000000"/>
                </a:solidFill>
              </a:rPr>
              <a:pPr/>
              <a:t>2020</a:t>
            </a:fld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19" name="Текст 2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9812338" y="2417763"/>
            <a:ext cx="425450" cy="165100"/>
          </a:xfrm>
          <a:prstGeom prst="rect">
            <a:avLst/>
          </a:prstGeom>
          <a:solidFill>
            <a:srgbClr val="C3CFE1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913487-1C29-4A86-B269-54FAE0EE3A93}" type="datetime'''''''''''''''''1''5'''''',''''''''2''''''%'''''''''''''''">
              <a:rPr lang="ru-RU" altLang="en-US" sz="1200" smtClean="0">
                <a:solidFill>
                  <a:srgbClr val="000000"/>
                </a:solidFill>
              </a:rPr>
              <a:pPr/>
              <a:t>15,2%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38" name="Текст 2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10574338" y="2411413"/>
            <a:ext cx="425450" cy="165100"/>
          </a:xfrm>
          <a:prstGeom prst="rect">
            <a:avLst/>
          </a:prstGeom>
          <a:solidFill>
            <a:srgbClr val="C3CFE1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7ED3A65-516B-4261-9981-F3D8F640F139}" type="datetime'''1''''''6'''''''''''''',''''''''''''''2''''''%'''''''''">
              <a:rPr lang="ru-RU" altLang="en-US" sz="1200" smtClean="0">
                <a:solidFill>
                  <a:srgbClr val="000000"/>
                </a:solidFill>
              </a:rPr>
              <a:pPr/>
              <a:t>16,2%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92" name="Текст 2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11056938" y="1717675"/>
            <a:ext cx="10779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CD2681-1D91-4499-9F72-4C9C49D55465}" type="datetime'''горо''д'''''' ''''Е''''катер''''''и''н''б''''''у''''р''''г'">
              <a:rPr lang="ru-RU" altLang="en-US" sz="1000" smtClean="0">
                <a:solidFill>
                  <a:srgbClr val="000000"/>
                </a:solidFill>
              </a:rPr>
              <a:pPr/>
              <a:t>город Екатеринбург</a:t>
            </a:fld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01" name="Текст 2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11056938" y="2425700"/>
            <a:ext cx="603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0FA8CA6-E4D3-42C0-B4D2-281E64A0D099}" type="datetime'''''''''''''''''Др''у''ги''''''''''''''е'' ''''''М''''О'''''''">
              <a:rPr lang="ru-RU" altLang="en-US" sz="1000" smtClean="0">
                <a:solidFill>
                  <a:srgbClr val="000000"/>
                </a:solidFill>
              </a:rPr>
              <a:pPr/>
              <a:t>Другие МО</a:t>
            </a:fld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71" name="Текст 2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11218863" y="1111250"/>
            <a:ext cx="342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537344B-77E2-4844-A58A-EFCFE1F97ACB}" type="datetime'''1''''''''''''0''''0''''''''''''''''''%'''''''">
              <a:rPr lang="ru-RU" altLang="en-US" sz="1200" smtClean="0">
                <a:solidFill>
                  <a:srgbClr val="000000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100%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91" name="Текст 2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9837738" y="2667000"/>
            <a:ext cx="3746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C13830-C153-4D56-9FF3-747AC5BEDADE}" type="datetime'''''2''''''''''''''''''''''''''''''0''''''1''''''''''7'''''''">
              <a:rPr lang="ru-RU" altLang="en-US" sz="1400" smtClean="0">
                <a:solidFill>
                  <a:srgbClr val="000000"/>
                </a:solidFill>
              </a:rPr>
              <a:pPr/>
              <a:t>2017</a:t>
            </a:fld>
            <a:endParaRPr lang="ru-RU" sz="1400" dirty="0">
              <a:solidFill>
                <a:srgbClr val="000000"/>
              </a:solidFill>
            </a:endParaRPr>
          </a:p>
        </p:txBody>
      </p:sp>
      <p:graphicFrame>
        <p:nvGraphicFramePr>
          <p:cNvPr id="102" name="Chart 3"/>
          <p:cNvGraphicFramePr/>
          <p:nvPr>
            <p:custDataLst>
              <p:tags r:id="rId59"/>
            </p:custDataLst>
            <p:extLst>
              <p:ext uri="{D42A27DB-BD31-4B8C-83A1-F6EECF244321}">
                <p14:modId xmlns:p14="http://schemas.microsoft.com/office/powerpoint/2010/main" val="750295582"/>
              </p:ext>
            </p:extLst>
          </p:nvPr>
        </p:nvGraphicFramePr>
        <p:xfrm>
          <a:off x="9574213" y="3475038"/>
          <a:ext cx="2479675" cy="173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3"/>
          </a:graphicData>
        </a:graphic>
      </p:graphicFrame>
      <p:sp>
        <p:nvSpPr>
          <p:cNvPr id="244" name="Текст 2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8569325" y="3619501"/>
            <a:ext cx="10239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CC1AE52-ED73-4C76-A6C9-A8DD367AA1B5}" type="datetime'Г''''о ''''В''''''е''р''хн''яя'''' П''''ы''''''''''ш''''ма'">
              <a:rPr lang="ru-RU" altLang="en-US" sz="1000" smtClean="0">
                <a:solidFill>
                  <a:srgbClr val="000000"/>
                </a:solidFill>
              </a:rPr>
              <a:pPr/>
              <a:t>Го Верхняя Пышма</a:t>
            </a:fld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46" name="Текст 2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8499475" y="3879851"/>
            <a:ext cx="10937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802CD43-B542-4162-8EDF-C0A84108D553}" type="datetime'''''''Гор''о''''''д Екате''''ри''нб''''у''''''р''''''''г'">
              <a:rPr lang="ru-RU" altLang="en-US" sz="1000" smtClean="0">
                <a:solidFill>
                  <a:srgbClr val="000000"/>
                </a:solidFill>
              </a:rPr>
              <a:pPr/>
              <a:t>Город Екатеринбург</a:t>
            </a:fld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47" name="Текст 2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8888413" y="4141789"/>
            <a:ext cx="7048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F84195A-AFC3-4E45-AD36-518C3DE09308}" type="datetime'''Г''''''''О З''а''р''''''''е''ч''''''н''''''''''''''''''ый'''">
              <a:rPr lang="ru-RU" altLang="en-US" sz="1000" smtClean="0">
                <a:solidFill>
                  <a:srgbClr val="000000"/>
                </a:solidFill>
              </a:rPr>
              <a:pPr/>
              <a:t>ГО Заречный</a:t>
            </a:fld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69" name="Текст 2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8940800" y="4924426"/>
            <a:ext cx="6524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1BFF212-B314-40C9-8D7A-9F1DAAA75D97}" type="datetime'''Г''''''''О Д''''''''ег''''''''''т''''''''''''яр''с''к'''''''">
              <a:rPr lang="ru-RU" altLang="en-US" sz="1000" smtClean="0">
                <a:solidFill>
                  <a:srgbClr val="000000"/>
                </a:solidFill>
              </a:rPr>
              <a:pPr/>
              <a:t>ГО Дегтярск</a:t>
            </a:fld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66" name="Текст 2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8780463" y="4662489"/>
            <a:ext cx="8128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C894C26-A205-49E8-A9F9-C71DF0FF37F6}" type="datetime'''''Б''''''''елояр''''''''''ский'''' Г''О'''''''''''''">
              <a:rPr lang="ru-RU" altLang="en-US" sz="1000" smtClean="0">
                <a:solidFill>
                  <a:srgbClr val="000000"/>
                </a:solidFill>
              </a:rPr>
              <a:pPr/>
              <a:t>Белоярский ГО</a:t>
            </a:fld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63" name="Текст 2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8785225" y="4402139"/>
            <a:ext cx="8080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33134F0-DCE8-454F-8ED1-6192EA6805E5}" type="datetime'Сы''с''''е''''''''''р''''''тс''''''к''''ий'' ''''Г''''''''''О'">
              <a:rPr lang="ru-RU" altLang="en-US" sz="1000" smtClean="0">
                <a:solidFill>
                  <a:srgbClr val="000000"/>
                </a:solidFill>
              </a:rPr>
              <a:pPr/>
              <a:t>Сысертский ГО</a:t>
            </a:fld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97" name="TextBox 62"/>
          <p:cNvSpPr txBox="1">
            <a:spLocks noChangeArrowheads="1"/>
          </p:cNvSpPr>
          <p:nvPr/>
        </p:nvSpPr>
        <p:spPr bwMode="auto">
          <a:xfrm>
            <a:off x="210879" y="176120"/>
            <a:ext cx="10789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Состояние </a:t>
            </a:r>
            <a:r>
              <a:rPr lang="ru-RU" altLang="ru-RU" sz="2400" b="1" dirty="0" smtClean="0"/>
              <a:t>экономического </a:t>
            </a:r>
            <a:r>
              <a:rPr lang="ru-RU" altLang="ru-RU" sz="2400" b="1" dirty="0"/>
              <a:t>развития Екатеринбургской агломерации</a:t>
            </a:r>
          </a:p>
        </p:txBody>
      </p:sp>
    </p:spTree>
    <p:extLst>
      <p:ext uri="{BB962C8B-B14F-4D97-AF65-F5344CB8AC3E}">
        <p14:creationId xmlns:p14="http://schemas.microsoft.com/office/powerpoint/2010/main" val="9634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1866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Слайд think-cell" r:id="rId71" imgW="378" imgH="379" progId="TCLayout.ActiveDocument.1">
                  <p:embed/>
                </p:oleObj>
              </mc:Choice>
              <mc:Fallback>
                <p:oleObj name="Слайд think-cell" r:id="rId71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u="none" strike="noStrike" cap="none" spc="0" normalizeH="0">
              <a:ln>
                <a:noFill/>
              </a:ln>
              <a:solidFill>
                <a:srgbClr val="000000"/>
              </a:solidFill>
              <a:effectLst/>
              <a:uFillTx/>
              <a:latin typeface="Raleway"/>
              <a:sym typeface="Raleway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  <p:cxnSp>
        <p:nvCxnSpPr>
          <p:cNvPr id="235" name="Прямая соединительная линия 234"/>
          <p:cNvCxnSpPr/>
          <p:nvPr>
            <p:custDataLst>
              <p:tags r:id="rId4"/>
            </p:custDataLst>
          </p:nvPr>
        </p:nvCxnSpPr>
        <p:spPr bwMode="auto">
          <a:xfrm>
            <a:off x="1292225" y="3419475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6" name="Прямая соединительная линия 235"/>
          <p:cNvCxnSpPr/>
          <p:nvPr>
            <p:custDataLst>
              <p:tags r:id="rId5"/>
            </p:custDataLst>
          </p:nvPr>
        </p:nvCxnSpPr>
        <p:spPr bwMode="auto">
          <a:xfrm>
            <a:off x="1292225" y="2765425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2" name="Прямая соединительная линия 251"/>
          <p:cNvCxnSpPr/>
          <p:nvPr>
            <p:custDataLst>
              <p:tags r:id="rId6"/>
            </p:custDataLst>
          </p:nvPr>
        </p:nvCxnSpPr>
        <p:spPr bwMode="auto">
          <a:xfrm>
            <a:off x="1292225" y="3746500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9" name="Прямая соединительная линия 248"/>
          <p:cNvCxnSpPr/>
          <p:nvPr>
            <p:custDataLst>
              <p:tags r:id="rId7"/>
            </p:custDataLst>
          </p:nvPr>
        </p:nvCxnSpPr>
        <p:spPr bwMode="auto">
          <a:xfrm>
            <a:off x="1292225" y="5053013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3" name="Прямая соединительная линия 252"/>
          <p:cNvCxnSpPr/>
          <p:nvPr>
            <p:custDataLst>
              <p:tags r:id="rId8"/>
            </p:custDataLst>
          </p:nvPr>
        </p:nvCxnSpPr>
        <p:spPr bwMode="auto">
          <a:xfrm>
            <a:off x="1292225" y="3092450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3" name="Прямая соединительная линия 232"/>
          <p:cNvCxnSpPr/>
          <p:nvPr>
            <p:custDataLst>
              <p:tags r:id="rId9"/>
            </p:custDataLst>
          </p:nvPr>
        </p:nvCxnSpPr>
        <p:spPr bwMode="auto">
          <a:xfrm>
            <a:off x="1292225" y="5637213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4" name="Прямая соединительная линия 233"/>
          <p:cNvCxnSpPr/>
          <p:nvPr>
            <p:custDataLst>
              <p:tags r:id="rId10"/>
            </p:custDataLst>
          </p:nvPr>
        </p:nvCxnSpPr>
        <p:spPr bwMode="auto">
          <a:xfrm>
            <a:off x="1292225" y="4071938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0" name="Прямая соединительная линия 249"/>
          <p:cNvCxnSpPr/>
          <p:nvPr>
            <p:custDataLst>
              <p:tags r:id="rId11"/>
            </p:custDataLst>
          </p:nvPr>
        </p:nvCxnSpPr>
        <p:spPr bwMode="auto">
          <a:xfrm>
            <a:off x="1292225" y="4725988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7" name="Прямая соединительная линия 236"/>
          <p:cNvCxnSpPr/>
          <p:nvPr>
            <p:custDataLst>
              <p:tags r:id="rId12"/>
            </p:custDataLst>
          </p:nvPr>
        </p:nvCxnSpPr>
        <p:spPr bwMode="auto">
          <a:xfrm>
            <a:off x="1292225" y="2112963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4" name="Прямая соединительная линия 253"/>
          <p:cNvCxnSpPr/>
          <p:nvPr>
            <p:custDataLst>
              <p:tags r:id="rId13"/>
            </p:custDataLst>
          </p:nvPr>
        </p:nvCxnSpPr>
        <p:spPr bwMode="auto">
          <a:xfrm>
            <a:off x="1292225" y="2439988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1" name="Прямая соединительная линия 250"/>
          <p:cNvCxnSpPr/>
          <p:nvPr>
            <p:custDataLst>
              <p:tags r:id="rId14"/>
            </p:custDataLst>
          </p:nvPr>
        </p:nvCxnSpPr>
        <p:spPr bwMode="auto">
          <a:xfrm>
            <a:off x="1292225" y="4398963"/>
            <a:ext cx="587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03" name="Chart 3"/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997513624"/>
              </p:ext>
            </p:extLst>
          </p:nvPr>
        </p:nvGraphicFramePr>
        <p:xfrm>
          <a:off x="1268413" y="2030413"/>
          <a:ext cx="6845300" cy="368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3"/>
          </a:graphicData>
        </a:graphic>
      </p:graphicFrame>
      <p:sp>
        <p:nvSpPr>
          <p:cNvPr id="199" name="Уровень текста 1…"/>
          <p:cNvSpPr txBox="1"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34988" y="4962525"/>
            <a:ext cx="63976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C171E8A-D857-4458-890E-485F469758AC}" type="datetime'''''''''''30''''''0''''.0''''''''''0''''''''''0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300.000</a:t>
            </a:fld>
            <a:endParaRPr lang="en-US" sz="1400"/>
          </a:p>
        </p:txBody>
      </p:sp>
      <p:sp>
        <p:nvSpPr>
          <p:cNvPr id="200" name="Уровень текста 1…"/>
          <p:cNvSpPr txBox="1"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34988" y="4635500"/>
            <a:ext cx="63976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4E85126-2E1E-41F9-B6DB-3CA38B11CF54}" type="datetime'4''''''''''''0''''''0''''''''''''.''''0''''0''''0''''''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400.000</a:t>
            </a:fld>
            <a:endParaRPr lang="en-US" sz="1400"/>
          </a:p>
        </p:txBody>
      </p:sp>
      <p:sp>
        <p:nvSpPr>
          <p:cNvPr id="201" name="Уровень текста 1…"/>
          <p:cNvSpPr txBox="1"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34988" y="4308475"/>
            <a:ext cx="63976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6455F66-3B56-466E-8E9A-0F9A32A991F3}" type="datetime'5''''''''''''0''''''''''''0''''''.''''''''''0''0''''''''0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500.000</a:t>
            </a:fld>
            <a:endParaRPr lang="en-US" sz="1400"/>
          </a:p>
        </p:txBody>
      </p:sp>
      <p:sp>
        <p:nvSpPr>
          <p:cNvPr id="144" name="Уровень текста 1…"/>
          <p:cNvSpPr txBox="1"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34988" y="3981450"/>
            <a:ext cx="63976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6337EBA0-3BA9-4137-8471-69D9412F7C5F}" type="datetime'''''''60''''''''''''''''0''''.''''''''''''''''00''''0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600.000</a:t>
            </a:fld>
            <a:endParaRPr lang="en-US" sz="1400"/>
          </a:p>
        </p:txBody>
      </p:sp>
      <p:sp>
        <p:nvSpPr>
          <p:cNvPr id="203" name="Уровень текста 1…"/>
          <p:cNvSpPr txBox="1"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34988" y="3001963"/>
            <a:ext cx="63976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62E3329-ACCC-4A2E-AB44-9EF990825ED5}" type="datetime'''9''0''''0''''''.''''''''0''''''''''''0''0''''''''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900.000</a:t>
            </a:fld>
            <a:endParaRPr lang="en-US" sz="1400"/>
          </a:p>
        </p:txBody>
      </p:sp>
      <p:sp>
        <p:nvSpPr>
          <p:cNvPr id="161" name="Уровень текста 1…"/>
          <p:cNvSpPr txBox="1"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387350" y="2674938"/>
            <a:ext cx="787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848DD3E-395A-48DA-8CA7-3C171AB3646D}" type="datetime'''''''1''.''''''''0''''''''''''''0''0''.''0''00''''''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1.000.000</a:t>
            </a:fld>
            <a:endParaRPr lang="en-US" sz="1400"/>
          </a:p>
        </p:txBody>
      </p:sp>
      <p:sp>
        <p:nvSpPr>
          <p:cNvPr id="204" name="Уровень текста 1…"/>
          <p:cNvSpPr txBox="1"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387350" y="2349500"/>
            <a:ext cx="787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39B9577-2D6E-4DD8-A426-1846EAB328C0}" type="datetime'''1''.''''10''''0''''''''''''''''.0''''''''''00''''''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1.100.000</a:t>
            </a:fld>
            <a:endParaRPr lang="en-US" sz="1400"/>
          </a:p>
        </p:txBody>
      </p:sp>
      <p:sp>
        <p:nvSpPr>
          <p:cNvPr id="160" name="Уровень текста 1…"/>
          <p:cNvSpPr txBox="1"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34988" y="3328988"/>
            <a:ext cx="63976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787550F-9FF1-4F70-881A-E94430E95626}" type="datetime'''8''''0''''''0''''.''''0''''''''''''00''''''''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800.000</a:t>
            </a:fld>
            <a:endParaRPr lang="en-US" sz="1400"/>
          </a:p>
        </p:txBody>
      </p:sp>
      <p:sp>
        <p:nvSpPr>
          <p:cNvPr id="162" name="Уровень текста 1…"/>
          <p:cNvSpPr txBox="1"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387350" y="2022475"/>
            <a:ext cx="787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85F03E2-957F-4ED8-8B6C-26A3CD034E5A}" type="datetime'1.''''''2''''''0''''''''0''''''''.''''''''0''''''0''''''''0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1.200.000</a:t>
            </a:fld>
            <a:endParaRPr lang="en-US" sz="1400"/>
          </a:p>
        </p:txBody>
      </p:sp>
      <p:sp>
        <p:nvSpPr>
          <p:cNvPr id="202" name="Уровень текста 1…"/>
          <p:cNvSpPr txBox="1"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34988" y="3656013"/>
            <a:ext cx="639763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00785E3-1F2D-41D7-8042-7911D5F42A02}" type="datetime'''''''''''''''''''''7''''00''''.''00''''''0''''''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700.000</a:t>
            </a:fld>
            <a:endParaRPr lang="en-US" sz="1400"/>
          </a:p>
        </p:txBody>
      </p:sp>
      <p:sp>
        <p:nvSpPr>
          <p:cNvPr id="206" name="Уровень текста 1…"/>
          <p:cNvSpPr txBox="1"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076325" y="5546725"/>
            <a:ext cx="98425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708FA23-ED31-4B53-A384-FE60EF47B8BE}" type="datetime'''''''''''''''0''''''''''''''''''''''''''''''''''''''''''''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400"/>
          </a:p>
        </p:txBody>
      </p:sp>
      <p:sp useBgFill="1">
        <p:nvSpPr>
          <p:cNvPr id="13" name="Полилиния 12"/>
          <p:cNvSpPr/>
          <p:nvPr>
            <p:custDataLst>
              <p:tags r:id="rId27"/>
            </p:custDataLst>
          </p:nvPr>
        </p:nvSpPr>
        <p:spPr bwMode="auto">
          <a:xfrm>
            <a:off x="1303338" y="5400675"/>
            <a:ext cx="6769101" cy="79375"/>
          </a:xfrm>
          <a:custGeom>
            <a:avLst/>
            <a:gdLst/>
            <a:ahLst/>
            <a:cxnLst/>
            <a:rect l="0" t="0" r="0" b="0"/>
            <a:pathLst>
              <a:path w="676910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769100" y="79375"/>
                </a:lnTo>
                <a:lnTo>
                  <a:pt x="6686550" y="57150"/>
                </a:lnTo>
                <a:lnTo>
                  <a:pt x="6604000" y="79375"/>
                </a:lnTo>
                <a:lnTo>
                  <a:pt x="6521450" y="57150"/>
                </a:lnTo>
                <a:lnTo>
                  <a:pt x="6438900" y="79375"/>
                </a:lnTo>
                <a:lnTo>
                  <a:pt x="6356350" y="57150"/>
                </a:lnTo>
                <a:lnTo>
                  <a:pt x="6273800" y="79375"/>
                </a:lnTo>
                <a:lnTo>
                  <a:pt x="6191250" y="57150"/>
                </a:lnTo>
                <a:lnTo>
                  <a:pt x="6108700" y="79375"/>
                </a:lnTo>
                <a:lnTo>
                  <a:pt x="6026150" y="57150"/>
                </a:lnTo>
                <a:lnTo>
                  <a:pt x="5943600" y="79375"/>
                </a:lnTo>
                <a:lnTo>
                  <a:pt x="5861050" y="57150"/>
                </a:lnTo>
                <a:lnTo>
                  <a:pt x="5778500" y="79375"/>
                </a:lnTo>
                <a:lnTo>
                  <a:pt x="5695950" y="57150"/>
                </a:lnTo>
                <a:lnTo>
                  <a:pt x="5613400" y="79375"/>
                </a:lnTo>
                <a:lnTo>
                  <a:pt x="5530850" y="57150"/>
                </a:lnTo>
                <a:lnTo>
                  <a:pt x="5448300" y="79375"/>
                </a:lnTo>
                <a:lnTo>
                  <a:pt x="5365750" y="57150"/>
                </a:lnTo>
                <a:lnTo>
                  <a:pt x="5283200" y="79375"/>
                </a:lnTo>
                <a:lnTo>
                  <a:pt x="5200650" y="57150"/>
                </a:lnTo>
                <a:lnTo>
                  <a:pt x="5118100" y="79375"/>
                </a:lnTo>
                <a:lnTo>
                  <a:pt x="5035550" y="57150"/>
                </a:lnTo>
                <a:lnTo>
                  <a:pt x="4953000" y="79375"/>
                </a:lnTo>
                <a:lnTo>
                  <a:pt x="4870450" y="57150"/>
                </a:lnTo>
                <a:lnTo>
                  <a:pt x="4787900" y="79375"/>
                </a:lnTo>
                <a:lnTo>
                  <a:pt x="4705350" y="57150"/>
                </a:lnTo>
                <a:lnTo>
                  <a:pt x="4622800" y="79375"/>
                </a:lnTo>
                <a:lnTo>
                  <a:pt x="4540250" y="57150"/>
                </a:lnTo>
                <a:lnTo>
                  <a:pt x="4457700" y="79375"/>
                </a:lnTo>
                <a:lnTo>
                  <a:pt x="4375150" y="57150"/>
                </a:lnTo>
                <a:lnTo>
                  <a:pt x="4292600" y="79375"/>
                </a:lnTo>
                <a:lnTo>
                  <a:pt x="4210050" y="57150"/>
                </a:lnTo>
                <a:lnTo>
                  <a:pt x="4127500" y="79375"/>
                </a:lnTo>
                <a:lnTo>
                  <a:pt x="4044950" y="57150"/>
                </a:lnTo>
                <a:lnTo>
                  <a:pt x="3962400" y="79375"/>
                </a:lnTo>
                <a:lnTo>
                  <a:pt x="3879850" y="57150"/>
                </a:lnTo>
                <a:lnTo>
                  <a:pt x="3797300" y="79375"/>
                </a:lnTo>
                <a:lnTo>
                  <a:pt x="3714750" y="57150"/>
                </a:lnTo>
                <a:lnTo>
                  <a:pt x="3632200" y="79375"/>
                </a:lnTo>
                <a:lnTo>
                  <a:pt x="3549650" y="57150"/>
                </a:lnTo>
                <a:lnTo>
                  <a:pt x="3467100" y="79375"/>
                </a:lnTo>
                <a:lnTo>
                  <a:pt x="3384550" y="57150"/>
                </a:lnTo>
                <a:lnTo>
                  <a:pt x="3302000" y="79375"/>
                </a:lnTo>
                <a:lnTo>
                  <a:pt x="3219450" y="57150"/>
                </a:lnTo>
                <a:lnTo>
                  <a:pt x="3136900" y="79375"/>
                </a:lnTo>
                <a:lnTo>
                  <a:pt x="3054350" y="57150"/>
                </a:lnTo>
                <a:lnTo>
                  <a:pt x="2971800" y="79375"/>
                </a:lnTo>
                <a:lnTo>
                  <a:pt x="2889250" y="57150"/>
                </a:lnTo>
                <a:lnTo>
                  <a:pt x="2806700" y="79375"/>
                </a:lnTo>
                <a:lnTo>
                  <a:pt x="2724150" y="57150"/>
                </a:lnTo>
                <a:lnTo>
                  <a:pt x="2641600" y="79375"/>
                </a:lnTo>
                <a:lnTo>
                  <a:pt x="2559050" y="57150"/>
                </a:lnTo>
                <a:lnTo>
                  <a:pt x="2476500" y="79375"/>
                </a:lnTo>
                <a:lnTo>
                  <a:pt x="2393950" y="57150"/>
                </a:lnTo>
                <a:lnTo>
                  <a:pt x="2311400" y="79375"/>
                </a:lnTo>
                <a:lnTo>
                  <a:pt x="2228850" y="57150"/>
                </a:lnTo>
                <a:lnTo>
                  <a:pt x="2146300" y="79375"/>
                </a:lnTo>
                <a:lnTo>
                  <a:pt x="2063750" y="57150"/>
                </a:lnTo>
                <a:lnTo>
                  <a:pt x="1981200" y="79375"/>
                </a:lnTo>
                <a:lnTo>
                  <a:pt x="1898650" y="57150"/>
                </a:lnTo>
                <a:lnTo>
                  <a:pt x="1816100" y="79375"/>
                </a:lnTo>
                <a:lnTo>
                  <a:pt x="1733550" y="57150"/>
                </a:lnTo>
                <a:lnTo>
                  <a:pt x="1651000" y="79375"/>
                </a:lnTo>
                <a:lnTo>
                  <a:pt x="1568450" y="57150"/>
                </a:lnTo>
                <a:lnTo>
                  <a:pt x="1485900" y="79375"/>
                </a:lnTo>
                <a:lnTo>
                  <a:pt x="1403350" y="57150"/>
                </a:lnTo>
                <a:lnTo>
                  <a:pt x="1320800" y="79375"/>
                </a:lnTo>
                <a:lnTo>
                  <a:pt x="1238250" y="57150"/>
                </a:lnTo>
                <a:lnTo>
                  <a:pt x="1155700" y="79375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Полилиния 11"/>
          <p:cNvSpPr/>
          <p:nvPr>
            <p:custDataLst>
              <p:tags r:id="rId28"/>
            </p:custDataLst>
          </p:nvPr>
        </p:nvSpPr>
        <p:spPr bwMode="auto">
          <a:xfrm>
            <a:off x="1303338" y="5457825"/>
            <a:ext cx="6769101" cy="22225"/>
          </a:xfrm>
          <a:custGeom>
            <a:avLst/>
            <a:gdLst/>
            <a:ahLst/>
            <a:cxnLst/>
            <a:rect l="0" t="0" r="0" b="0"/>
            <a:pathLst>
              <a:path w="67691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Полилиния 10"/>
          <p:cNvSpPr/>
          <p:nvPr>
            <p:custDataLst>
              <p:tags r:id="rId29"/>
            </p:custDataLst>
          </p:nvPr>
        </p:nvSpPr>
        <p:spPr bwMode="auto">
          <a:xfrm>
            <a:off x="1303338" y="5400675"/>
            <a:ext cx="6769101" cy="22225"/>
          </a:xfrm>
          <a:custGeom>
            <a:avLst/>
            <a:gdLst/>
            <a:ahLst/>
            <a:cxnLst/>
            <a:rect l="0" t="0" r="0" b="0"/>
            <a:pathLst>
              <a:path w="676910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8" name="Уровень текста 1…"/>
          <p:cNvSpPr txBox="1"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890713" y="5695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4EEEDEE-EF69-4A47-A782-01A2B42F8785}" type="datetime'2''''''''''''''''''''0''''''1''''''''''''''''''1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en-US" sz="1400"/>
          </a:p>
        </p:txBody>
      </p:sp>
      <p:sp>
        <p:nvSpPr>
          <p:cNvPr id="77" name="Уровень текста 1…"/>
          <p:cNvSpPr txBox="1"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147763" y="5695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7F3672A-A3E9-4D3D-B763-EAF8FB0111A8}" type="datetime'''2''''''''''01''''''''''''''''''''''''''''''''''0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2010</a:t>
            </a:fld>
            <a:endParaRPr lang="en-US" sz="1400"/>
          </a:p>
        </p:txBody>
      </p:sp>
      <p:sp>
        <p:nvSpPr>
          <p:cNvPr id="83" name="Уровень текста 1…"/>
          <p:cNvSpPr txBox="1"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5600700" y="5695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51B0212-FEEA-4ED3-B4C8-7840824C5AC2}" type="datetime'''2''''''''''''''''''''''0''''''''''1''6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en-US" sz="1400"/>
          </a:p>
        </p:txBody>
      </p:sp>
      <p:sp>
        <p:nvSpPr>
          <p:cNvPr id="92" name="Уровень текста 1…"/>
          <p:cNvSpPr txBox="1"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7827963" y="5695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A015932-962C-4851-B80C-0D3D8CC61C90}" type="datetime'2''''''''''''''01''''''''''''''''''''''''''''''9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en-US" sz="1400"/>
          </a:p>
        </p:txBody>
      </p:sp>
      <p:sp>
        <p:nvSpPr>
          <p:cNvPr id="80" name="Уровень текста 1…"/>
          <p:cNvSpPr txBox="1"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3375025" y="5695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0A776E6-C5BA-4066-BA12-747F7C6F706A}" type="datetime'''''2''''''''''''0''''''''''''''''''''1''''''3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en-US" sz="1400"/>
          </a:p>
        </p:txBody>
      </p:sp>
      <p:sp>
        <p:nvSpPr>
          <p:cNvPr id="79" name="Уровень текста 1…"/>
          <p:cNvSpPr txBox="1"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2632075" y="5695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3DD1165-EDE7-495D-8EB3-7A7B0025ACA0}" type="datetime'''''''''''''''''''''''''''''''''''''2''''''''01''''2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en-US" sz="1400"/>
          </a:p>
        </p:txBody>
      </p:sp>
      <p:sp>
        <p:nvSpPr>
          <p:cNvPr id="81" name="Уровень текста 1…"/>
          <p:cNvSpPr txBox="1"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4116388" y="5695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256D0C5-7527-4032-9502-529C49C5B319}" type="datetime'''''''2''0''''''''''''''''''''''''''1''''4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en-US" sz="1400"/>
          </a:p>
        </p:txBody>
      </p:sp>
      <p:sp>
        <p:nvSpPr>
          <p:cNvPr id="82" name="Уровень текста 1…"/>
          <p:cNvSpPr txBox="1"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4859338" y="5695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D7F00CA-C2C7-4F17-AC09-FBB83C022FCF}" type="datetime'20''''''''''''''''''''''1''''''''''''''''''''''''''''''5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en-US" sz="1400"/>
          </a:p>
        </p:txBody>
      </p:sp>
      <p:sp>
        <p:nvSpPr>
          <p:cNvPr id="90" name="Уровень текста 1…"/>
          <p:cNvSpPr txBox="1"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6343650" y="5695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17BD8B0-7D6A-4609-9C7D-7394AB2DCFD7}" type="datetime'''''''''''''''''20''''''''''''''''''1''''7''''''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en-US" sz="1400"/>
          </a:p>
        </p:txBody>
      </p:sp>
      <p:sp>
        <p:nvSpPr>
          <p:cNvPr id="91" name="Уровень текста 1…"/>
          <p:cNvSpPr txBox="1"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085013" y="5695950"/>
            <a:ext cx="406400" cy="19208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4F274A4-3468-4A4C-A5A3-3DB727318289}" type="datetime'''''''''''''''''2''''''''''''''''''''0''1''''''''''''8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en-US" sz="1400"/>
          </a:p>
        </p:txBody>
      </p:sp>
      <p:sp>
        <p:nvSpPr>
          <p:cNvPr id="29" name="Прямоугольник 28"/>
          <p:cNvSpPr/>
          <p:nvPr>
            <p:custDataLst>
              <p:tags r:id="rId40"/>
            </p:custDataLst>
          </p:nvPr>
        </p:nvSpPr>
        <p:spPr bwMode="auto">
          <a:xfrm>
            <a:off x="8208963" y="2754313"/>
            <a:ext cx="179388" cy="133350"/>
          </a:xfrm>
          <a:prstGeom prst="rect">
            <a:avLst/>
          </a:prstGeom>
          <a:solidFill>
            <a:srgbClr val="C3CF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41"/>
            </p:custDataLst>
          </p:nvPr>
        </p:nvSpPr>
        <p:spPr bwMode="auto">
          <a:xfrm>
            <a:off x="8208963" y="2566988"/>
            <a:ext cx="179388" cy="133350"/>
          </a:xfrm>
          <a:prstGeom prst="rect">
            <a:avLst/>
          </a:prstGeom>
          <a:solidFill>
            <a:srgbClr val="DFE5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Прямоугольник 30"/>
          <p:cNvSpPr/>
          <p:nvPr>
            <p:custDataLst>
              <p:tags r:id="rId42"/>
            </p:custDataLst>
          </p:nvPr>
        </p:nvSpPr>
        <p:spPr bwMode="auto">
          <a:xfrm>
            <a:off x="8208963" y="2941638"/>
            <a:ext cx="179388" cy="133350"/>
          </a:xfrm>
          <a:prstGeom prst="rect">
            <a:avLst/>
          </a:prstGeom>
          <a:solidFill>
            <a:srgbClr val="9DB1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2" name="Прямоугольник 41"/>
          <p:cNvSpPr/>
          <p:nvPr>
            <p:custDataLst>
              <p:tags r:id="rId43"/>
            </p:custDataLst>
          </p:nvPr>
        </p:nvSpPr>
        <p:spPr bwMode="auto">
          <a:xfrm>
            <a:off x="8208963" y="4252913"/>
            <a:ext cx="179388" cy="133350"/>
          </a:xfrm>
          <a:prstGeom prst="rect">
            <a:avLst/>
          </a:prstGeom>
          <a:solidFill>
            <a:srgbClr val="6F8D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1" name="Прямоугольник 40"/>
          <p:cNvSpPr/>
          <p:nvPr>
            <p:custDataLst>
              <p:tags r:id="rId44"/>
            </p:custDataLst>
          </p:nvPr>
        </p:nvSpPr>
        <p:spPr bwMode="auto">
          <a:xfrm>
            <a:off x="8208963" y="4065588"/>
            <a:ext cx="179388" cy="133350"/>
          </a:xfrm>
          <a:prstGeom prst="rect">
            <a:avLst/>
          </a:prstGeom>
          <a:solidFill>
            <a:srgbClr val="9DB1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Прямоугольник 32"/>
          <p:cNvSpPr/>
          <p:nvPr>
            <p:custDataLst>
              <p:tags r:id="rId45"/>
            </p:custDataLst>
          </p:nvPr>
        </p:nvSpPr>
        <p:spPr bwMode="auto">
          <a:xfrm>
            <a:off x="8208963" y="3128963"/>
            <a:ext cx="179388" cy="133350"/>
          </a:xfrm>
          <a:prstGeom prst="rect">
            <a:avLst/>
          </a:prstGeom>
          <a:solidFill>
            <a:srgbClr val="6F8D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8" name="Прямоугольник 37"/>
          <p:cNvSpPr/>
          <p:nvPr>
            <p:custDataLst>
              <p:tags r:id="rId46"/>
            </p:custDataLst>
          </p:nvPr>
        </p:nvSpPr>
        <p:spPr bwMode="auto">
          <a:xfrm>
            <a:off x="8208963" y="3316288"/>
            <a:ext cx="179388" cy="133350"/>
          </a:xfrm>
          <a:prstGeom prst="rect">
            <a:avLst/>
          </a:prstGeom>
          <a:solidFill>
            <a:srgbClr val="4C6C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" name="Прямоугольник 38"/>
          <p:cNvSpPr/>
          <p:nvPr>
            <p:custDataLst>
              <p:tags r:id="rId47"/>
            </p:custDataLst>
          </p:nvPr>
        </p:nvSpPr>
        <p:spPr bwMode="auto">
          <a:xfrm>
            <a:off x="8208963" y="3503613"/>
            <a:ext cx="179388" cy="133350"/>
          </a:xfrm>
          <a:prstGeom prst="rect">
            <a:avLst/>
          </a:prstGeom>
          <a:solidFill>
            <a:srgbClr val="364D6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48"/>
            </p:custDataLst>
          </p:nvPr>
        </p:nvSpPr>
        <p:spPr bwMode="auto">
          <a:xfrm>
            <a:off x="8208963" y="3690938"/>
            <a:ext cx="179388" cy="133350"/>
          </a:xfrm>
          <a:prstGeom prst="rect">
            <a:avLst/>
          </a:prstGeom>
          <a:solidFill>
            <a:srgbClr val="DFE5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0" name="Прямоугольник 39"/>
          <p:cNvSpPr/>
          <p:nvPr>
            <p:custDataLst>
              <p:tags r:id="rId49"/>
            </p:custDataLst>
          </p:nvPr>
        </p:nvSpPr>
        <p:spPr bwMode="auto">
          <a:xfrm>
            <a:off x="8208963" y="3878263"/>
            <a:ext cx="179388" cy="133350"/>
          </a:xfrm>
          <a:prstGeom prst="rect">
            <a:avLst/>
          </a:prstGeom>
          <a:solidFill>
            <a:srgbClr val="C3CF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9" name="Прямоугольник 228"/>
          <p:cNvSpPr/>
          <p:nvPr>
            <p:custDataLst>
              <p:tags r:id="rId50"/>
            </p:custDataLst>
          </p:nvPr>
        </p:nvSpPr>
        <p:spPr bwMode="auto">
          <a:xfrm>
            <a:off x="8208963" y="5002213"/>
            <a:ext cx="179388" cy="133350"/>
          </a:xfrm>
          <a:prstGeom prst="rect">
            <a:avLst/>
          </a:prstGeom>
          <a:solidFill>
            <a:srgbClr val="C3CFE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" name="Прямоугольник 245"/>
          <p:cNvSpPr/>
          <p:nvPr>
            <p:custDataLst>
              <p:tags r:id="rId51"/>
            </p:custDataLst>
          </p:nvPr>
        </p:nvSpPr>
        <p:spPr bwMode="auto">
          <a:xfrm>
            <a:off x="8208963" y="5189538"/>
            <a:ext cx="179388" cy="133350"/>
          </a:xfrm>
          <a:prstGeom prst="rect">
            <a:avLst/>
          </a:prstGeom>
          <a:solidFill>
            <a:srgbClr val="9DB1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52"/>
            </p:custDataLst>
          </p:nvPr>
        </p:nvSpPr>
        <p:spPr bwMode="auto">
          <a:xfrm>
            <a:off x="8208963" y="4440238"/>
            <a:ext cx="179388" cy="133350"/>
          </a:xfrm>
          <a:prstGeom prst="rect">
            <a:avLst/>
          </a:prstGeom>
          <a:solidFill>
            <a:srgbClr val="4C6C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Прямоугольник 29"/>
          <p:cNvSpPr/>
          <p:nvPr>
            <p:custDataLst>
              <p:tags r:id="rId53"/>
            </p:custDataLst>
          </p:nvPr>
        </p:nvSpPr>
        <p:spPr bwMode="auto">
          <a:xfrm>
            <a:off x="8208963" y="4627563"/>
            <a:ext cx="179388" cy="133350"/>
          </a:xfrm>
          <a:prstGeom prst="rect">
            <a:avLst/>
          </a:prstGeom>
          <a:solidFill>
            <a:srgbClr val="364D6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8" name="Прямоугольник 227"/>
          <p:cNvSpPr/>
          <p:nvPr>
            <p:custDataLst>
              <p:tags r:id="rId54"/>
            </p:custDataLst>
          </p:nvPr>
        </p:nvSpPr>
        <p:spPr bwMode="auto">
          <a:xfrm>
            <a:off x="8208963" y="4814888"/>
            <a:ext cx="179388" cy="133350"/>
          </a:xfrm>
          <a:prstGeom prst="rect">
            <a:avLst/>
          </a:prstGeom>
          <a:solidFill>
            <a:srgbClr val="DFE5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6" name="Уровень текста 1…"/>
          <p:cNvSpPr txBox="1"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439150" y="2562225"/>
            <a:ext cx="822325" cy="136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A4FAA8A-42E7-4EF2-ABBD-8E6DAB8D41F2}" type="datetime'''''''''''Г''''руп''па'''''' ''У''''''''Г''''''''''М''К''*'''">
              <a:rPr lang="ru-RU" altLang="en-US" sz="1000" smtClean="0"/>
              <a:pPr>
                <a:spcBef>
                  <a:spcPct val="0"/>
                </a:spcBef>
                <a:spcAft>
                  <a:spcPct val="0"/>
                </a:spcAft>
              </a:pPr>
              <a:t>Группа УГМК*</a:t>
            </a:fld>
            <a:endParaRPr lang="en-US" sz="1000" dirty="0"/>
          </a:p>
        </p:txBody>
      </p:sp>
      <p:sp>
        <p:nvSpPr>
          <p:cNvPr id="61" name="Уровень текста 1…"/>
          <p:cNvSpPr txBox="1"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8439150" y="2936875"/>
            <a:ext cx="1576388" cy="136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840D2712-B65B-4524-A974-0A387F5243C0}" type="datetime'''Р''''у''''''с''''ск''''''а''я'' Медная Ко''''мп''ан''ия'">
              <a:rPr lang="ru-RU" altLang="en-US" sz="1000" smtClean="0"/>
              <a:pPr>
                <a:spcBef>
                  <a:spcPct val="0"/>
                </a:spcBef>
                <a:spcAft>
                  <a:spcPct val="0"/>
                </a:spcAft>
              </a:pPr>
              <a:t>Русская Медная Компания</a:t>
            </a:fld>
            <a:endParaRPr lang="en-US" sz="1000"/>
          </a:p>
        </p:txBody>
      </p:sp>
      <p:sp>
        <p:nvSpPr>
          <p:cNvPr id="60" name="Уровень текста 1…"/>
          <p:cNvSpPr txBox="1"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8439150" y="2749550"/>
            <a:ext cx="1284288" cy="136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4022447-7D65-48C0-9285-3BCD8B23151A}" type="datetime'''УР''''''''''А''''''''ЛЭЛ''''''Е''''''К''''''ТР''''ОМЕДЬ'''''">
              <a:rPr lang="ru-RU" altLang="en-US" sz="1000" smtClean="0"/>
              <a:pPr>
                <a:spcBef>
                  <a:spcPct val="0"/>
                </a:spcBef>
                <a:spcAft>
                  <a:spcPct val="0"/>
                </a:spcAft>
              </a:pPr>
              <a:t>УРАЛЭЛЕКТРОМЕДЬ</a:t>
            </a:fld>
            <a:endParaRPr lang="en-US" sz="1000" dirty="0"/>
          </a:p>
        </p:txBody>
      </p:sp>
      <p:sp>
        <p:nvSpPr>
          <p:cNvPr id="84" name="Уровень текста 1…"/>
          <p:cNvSpPr txBox="1"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439150" y="3124200"/>
            <a:ext cx="885825" cy="136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83FD9F4-35BF-43F6-B3F0-D69695EC7DA8}" type="datetime'''Г''''рупп''''''а ''С''''''''ин''''''''''ар''а'''''''''''''">
              <a:rPr lang="ru-RU" altLang="en-US" sz="1000" smtClean="0"/>
              <a:pPr>
                <a:spcBef>
                  <a:spcPct val="0"/>
                </a:spcBef>
                <a:spcAft>
                  <a:spcPct val="0"/>
                </a:spcAft>
              </a:pPr>
              <a:t>Группа Синара</a:t>
            </a:fld>
            <a:endParaRPr lang="en-US" sz="1000"/>
          </a:p>
        </p:txBody>
      </p:sp>
      <p:sp>
        <p:nvSpPr>
          <p:cNvPr id="85" name="Уровень текста 1…"/>
          <p:cNvSpPr txBox="1"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8439150" y="3311525"/>
            <a:ext cx="814388" cy="136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3643E3D-EAFF-48C0-9F95-EC1B32DC0763}" type="datetime'''Т''''''М''К'' ''''''''''''''ЧЕ''''''''Р''''''''''''М''ЕТ'''">
              <a:rPr lang="ru-RU" altLang="en-US" sz="1000" smtClean="0"/>
              <a:pPr>
                <a:spcBef>
                  <a:spcPct val="0"/>
                </a:spcBef>
                <a:spcAft>
                  <a:spcPct val="0"/>
                </a:spcAft>
              </a:pPr>
              <a:t>ТМК ЧЕРМЕТ</a:t>
            </a:fld>
            <a:endParaRPr lang="en-US" sz="1000"/>
          </a:p>
        </p:txBody>
      </p:sp>
      <p:sp>
        <p:nvSpPr>
          <p:cNvPr id="86" name="Уровень текста 1…"/>
          <p:cNvSpPr txBox="1"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8439150" y="3498850"/>
            <a:ext cx="1373188" cy="136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FCEF015-37C6-4787-9615-11FB6FC01EDB}" type="datetime'''''''Ур''ал''''''ь''ски''''''''е лок''''омо''т''и''вы'''">
              <a:rPr lang="ru-RU" altLang="en-US" sz="1000" smtClean="0"/>
              <a:pPr>
                <a:spcBef>
                  <a:spcPct val="0"/>
                </a:spcBef>
                <a:spcAft>
                  <a:spcPct val="0"/>
                </a:spcAft>
              </a:pPr>
              <a:t>Уральские локомотивы</a:t>
            </a:fld>
            <a:endParaRPr lang="en-US" sz="1000"/>
          </a:p>
        </p:txBody>
      </p:sp>
      <p:sp>
        <p:nvSpPr>
          <p:cNvPr id="137" name="Уровень текста 1…"/>
          <p:cNvSpPr txBox="1"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8439151" y="3686175"/>
            <a:ext cx="1992313" cy="136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3E3DC28-7356-4820-8788-00BE1551B1E0}" type="datetime'ф''ед''ера''ль''''н''ая Грузовая К''''''о''''мп''ани''''''я'''">
              <a:rPr lang="ru-RU" altLang="en-US" sz="1000" smtClean="0"/>
              <a:pPr>
                <a:spcBef>
                  <a:spcPct val="0"/>
                </a:spcBef>
                <a:spcAft>
                  <a:spcPct val="0"/>
                </a:spcAft>
              </a:pPr>
              <a:t>федеральная Грузовая Компания</a:t>
            </a:fld>
            <a:endParaRPr lang="en-US" sz="1000"/>
          </a:p>
        </p:txBody>
      </p:sp>
      <p:sp>
        <p:nvSpPr>
          <p:cNvPr id="87" name="Уровень текста 1…"/>
          <p:cNvSpPr txBox="1"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8439151" y="3873500"/>
            <a:ext cx="1293813" cy="136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95C7FA6-3A5E-48A5-909D-32619B9633BC}" type="datetime'У''р''а''л''ь''с''''к''''''''ие ''''авиа''''л''''и''''н''''ии'">
              <a:rPr lang="ru-RU" altLang="en-US" sz="1000" smtClean="0"/>
              <a:pPr>
                <a:spcBef>
                  <a:spcPct val="0"/>
                </a:spcBef>
                <a:spcAft>
                  <a:spcPct val="0"/>
                </a:spcAft>
              </a:pPr>
              <a:t>Уральские авиалинии</a:t>
            </a:fld>
            <a:endParaRPr lang="en-US" sz="1000"/>
          </a:p>
        </p:txBody>
      </p:sp>
      <p:sp>
        <p:nvSpPr>
          <p:cNvPr id="88" name="Уровень текста 1…"/>
          <p:cNvSpPr txBox="1"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8439150" y="4060825"/>
            <a:ext cx="730250" cy="136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7EE9602-0276-44F3-B1A6-2D13AA6DB02A}" type="datetime'''''''Н''''Л''''М''''''''К''''''''-''''У''Р''''''''АЛ'''''''''">
              <a:rPr lang="ru-RU" altLang="en-US" sz="1000" smtClean="0"/>
              <a:pPr>
                <a:spcBef>
                  <a:spcPct val="0"/>
                </a:spcBef>
                <a:spcAft>
                  <a:spcPct val="0"/>
                </a:spcAft>
              </a:pPr>
              <a:t>НЛМК-УРАЛ</a:t>
            </a:fld>
            <a:endParaRPr lang="en-US" sz="1000"/>
          </a:p>
        </p:txBody>
      </p:sp>
      <p:sp>
        <p:nvSpPr>
          <p:cNvPr id="89" name="Уровень текста 1…"/>
          <p:cNvSpPr txBox="1"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8439150" y="4248150"/>
            <a:ext cx="657225" cy="136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D5F2295-EE8F-41EA-8FC5-D549A4120C50}" type="datetime'В''''ИЗ''''''''-''''''''Ст''''''''''''ал''''''''''''''''ь'''">
              <a:rPr lang="ru-RU" altLang="en-US" sz="1000" smtClean="0"/>
              <a:pPr>
                <a:spcBef>
                  <a:spcPct val="0"/>
                </a:spcBef>
                <a:spcAft>
                  <a:spcPct val="0"/>
                </a:spcAft>
              </a:pPr>
              <a:t>ВИЗ-Сталь</a:t>
            </a:fld>
            <a:endParaRPr lang="en-US" sz="1000"/>
          </a:p>
        </p:txBody>
      </p:sp>
      <p:sp>
        <p:nvSpPr>
          <p:cNvPr id="149" name="Уровень текста 1…"/>
          <p:cNvSpPr txBox="1"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8439150" y="4435475"/>
            <a:ext cx="1574800" cy="136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56366A8-5A78-42C7-97DC-C017FD02B1FC}" type="datetime'Севе''''р''ск''''ий'' ''''Т''''ру''''бны''й Заво''''д'''''">
              <a:rPr lang="ru-RU" altLang="en-US" sz="1000" smtClean="0"/>
              <a:pPr>
                <a:spcBef>
                  <a:spcPct val="0"/>
                </a:spcBef>
                <a:spcAft>
                  <a:spcPct val="0"/>
                </a:spcAft>
              </a:pPr>
              <a:t>Северский Трубный Завод</a:t>
            </a:fld>
            <a:endParaRPr lang="en-US" sz="1000"/>
          </a:p>
        </p:txBody>
      </p:sp>
      <p:sp>
        <p:nvSpPr>
          <p:cNvPr id="152" name="Уровень текста 1…"/>
          <p:cNvSpPr txBox="1"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8439150" y="4622800"/>
            <a:ext cx="3017838" cy="136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6C29909-7641-4ACA-B5C9-0BD5A8EB0BF1}" type="datetime'Маши''нострои''те''''''льный Завод Име''ни М''.И.Кал''ини''на'">
              <a:rPr lang="ru-RU" altLang="en-US" sz="1000" smtClean="0"/>
              <a:pPr>
                <a:spcBef>
                  <a:spcPct val="0"/>
                </a:spcBef>
                <a:spcAft>
                  <a:spcPct val="0"/>
                </a:spcAft>
              </a:pPr>
              <a:t>Машиностроительный Завод Имени М.И.Калинина</a:t>
            </a:fld>
            <a:endParaRPr lang="en-US" sz="1000" dirty="0"/>
          </a:p>
        </p:txBody>
      </p:sp>
      <p:sp>
        <p:nvSpPr>
          <p:cNvPr id="155" name="Уровень текста 1…"/>
          <p:cNvSpPr txBox="1"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8439150" y="4810125"/>
            <a:ext cx="854075" cy="136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C8D9CF5-BBF2-4B4B-A1F0-FA963DEE0E0E}" type="datetime'''''У''Р''А''''''''''ЛРЕ''''''''''''''''''''''Д''МЕ''''Т'''''">
              <a:rPr lang="ru-RU" altLang="en-US" sz="1000" smtClean="0"/>
              <a:pPr>
                <a:spcBef>
                  <a:spcPct val="0"/>
                </a:spcBef>
                <a:spcAft>
                  <a:spcPct val="0"/>
                </a:spcAft>
              </a:pPr>
              <a:t>УРАЛРЕДМЕТ</a:t>
            </a:fld>
            <a:endParaRPr lang="en-US" sz="1000"/>
          </a:p>
        </p:txBody>
      </p:sp>
      <p:sp>
        <p:nvSpPr>
          <p:cNvPr id="157" name="Уровень текста 1…"/>
          <p:cNvSpPr txBox="1"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8439151" y="4997450"/>
            <a:ext cx="3476625" cy="136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1282087-49C2-41FF-9A09-96572748AB74}" type="datetime'Ека''те''ринбургский ''Завод по Обработке Цветных Мета''ллов'">
              <a:rPr lang="ru-RU" altLang="en-US" sz="1000" smtClean="0"/>
              <a:pPr>
                <a:spcBef>
                  <a:spcPct val="0"/>
                </a:spcBef>
                <a:spcAft>
                  <a:spcPct val="0"/>
                </a:spcAft>
              </a:pPr>
              <a:t>Екатеринбургский Завод по Обработке Цветных Металлов</a:t>
            </a:fld>
            <a:endParaRPr lang="en-US" sz="1000"/>
          </a:p>
        </p:txBody>
      </p:sp>
      <p:sp>
        <p:nvSpPr>
          <p:cNvPr id="159" name="Уровень текста 1…"/>
          <p:cNvSpPr txBox="1"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8439150" y="5184775"/>
            <a:ext cx="1073150" cy="136525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1pPr>
            <a:lvl2pPr marL="1005838" marR="0" indent="-5486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3pPr>
            <a:lvl4pPr marL="1778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4pPr>
            <a:lvl5pPr marL="22352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5pPr>
            <a:lvl6pPr marL="26924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6pPr>
            <a:lvl7pPr marL="31496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7pPr>
            <a:lvl8pPr marL="36068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8pPr>
            <a:lvl9pPr marL="4064000" marR="0" indent="-406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5FC7762-E455-45D1-BDDB-6B78289FF36A}" type="datetime'Пр''''''''''о''чи''''''е'''' ''ко''''мп''''''а''''н''''ии '''">
              <a:rPr lang="ru-RU" altLang="en-US" sz="1000" smtClean="0"/>
              <a:pPr>
                <a:spcBef>
                  <a:spcPct val="0"/>
                </a:spcBef>
                <a:spcAft>
                  <a:spcPct val="0"/>
                </a:spcAft>
              </a:pPr>
              <a:t>Прочие компании </a:t>
            </a:fld>
            <a:endParaRPr lang="en-US" sz="1000"/>
          </a:p>
        </p:txBody>
      </p:sp>
      <p:sp>
        <p:nvSpPr>
          <p:cNvPr id="95" name="Заголовок 1"/>
          <p:cNvSpPr txBox="1">
            <a:spLocks noGrp="1"/>
          </p:cNvSpPr>
          <p:nvPr>
            <p:ph type="title"/>
          </p:nvPr>
        </p:nvSpPr>
        <p:spPr>
          <a:xfrm>
            <a:off x="447881" y="111070"/>
            <a:ext cx="11744118" cy="12103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3000" dirty="0" smtClean="0"/>
              <a:t>Выручка </a:t>
            </a:r>
            <a:r>
              <a:rPr lang="ru-RU" sz="3000" dirty="0" smtClean="0"/>
              <a:t>14 крупнейших  организаций Екатеринбургской агломерации составляет более 50 % объема промышленного и транспортного рынка</a:t>
            </a:r>
            <a:endParaRPr sz="30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F9E87727-6FF3-44CB-A070-ABFE48FC48BF}"/>
              </a:ext>
            </a:extLst>
          </p:cNvPr>
          <p:cNvSpPr txBox="1"/>
          <p:nvPr/>
        </p:nvSpPr>
        <p:spPr>
          <a:xfrm>
            <a:off x="460375" y="6549984"/>
            <a:ext cx="11045343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Источник: 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анализ данных Организаций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строительной отрасли (данные получены с использованием сервиса </a:t>
            </a:r>
            <a:r>
              <a:rPr kumimoji="0" lang="ru-RU" sz="1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Контур.Фокус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расчеты команды Екатеринбурга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125537" y="1437700"/>
            <a:ext cx="738402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Анализ выручки организаций промышленной и транспортной отрасли Екатеринбургской агломерации, млн. рублей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7822" y="5999180"/>
            <a:ext cx="11064906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*Изменение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выручки Группы УГМК обусловлено внутрикорпоративной реформой и упразднением управляющей компании «УГМК-Холдинг»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825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0025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Слайд think-cell" r:id="rId5" imgW="378" imgH="379" progId="TCLayout.ActiveDocument.1">
                  <p:embed/>
                </p:oleObj>
              </mc:Choice>
              <mc:Fallback>
                <p:oleObj name="Слайд think-cell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>
            <a:no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u="none" strike="noStrike" cap="none" spc="0" normalizeH="0">
              <a:ln>
                <a:noFill/>
              </a:ln>
              <a:solidFill>
                <a:srgbClr val="000000"/>
              </a:solidFill>
              <a:effectLst/>
              <a:uFillTx/>
              <a:latin typeface="Raleway"/>
              <a:sym typeface="Raleway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  <p:sp>
        <p:nvSpPr>
          <p:cNvPr id="59" name="Заголовок 1"/>
          <p:cNvSpPr txBox="1">
            <a:spLocks noGrp="1"/>
          </p:cNvSpPr>
          <p:nvPr>
            <p:ph type="title"/>
          </p:nvPr>
        </p:nvSpPr>
        <p:spPr>
          <a:xfrm>
            <a:off x="447881" y="36928"/>
            <a:ext cx="11744118" cy="12103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600" dirty="0" smtClean="0"/>
              <a:t>Большинство </a:t>
            </a:r>
            <a:r>
              <a:rPr lang="ru-RU" sz="2600" dirty="0"/>
              <a:t>организаций </a:t>
            </a:r>
            <a:r>
              <a:rPr lang="ru-RU" sz="2600" dirty="0" smtClean="0"/>
              <a:t>промышленной и транспортной </a:t>
            </a:r>
            <a:r>
              <a:rPr lang="ru-RU" sz="2600" dirty="0"/>
              <a:t>отрасли в </a:t>
            </a:r>
            <a:r>
              <a:rPr lang="ru-RU" sz="2600" dirty="0" smtClean="0"/>
              <a:t>Екатеринбургской агломерации  </a:t>
            </a:r>
            <a:r>
              <a:rPr lang="ru-RU" sz="2600" dirty="0"/>
              <a:t>находятся на этапе </a:t>
            </a:r>
            <a:r>
              <a:rPr lang="ru-RU" sz="2600" dirty="0" smtClean="0"/>
              <a:t>стабильности</a:t>
            </a:r>
            <a:endParaRPr sz="2600" dirty="0"/>
          </a:p>
        </p:txBody>
      </p:sp>
      <p:sp>
        <p:nvSpPr>
          <p:cNvPr id="28677" name="TextBox 28676"/>
          <p:cNvSpPr txBox="1"/>
          <p:nvPr/>
        </p:nvSpPr>
        <p:spPr>
          <a:xfrm>
            <a:off x="545911" y="3654363"/>
            <a:ext cx="92804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Рождение</a:t>
            </a:r>
            <a:endParaRPr kumimoji="0" lang="ru-RU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F9E87727-6FF3-44CB-A070-ABFE48FC48BF}"/>
              </a:ext>
            </a:extLst>
          </p:cNvPr>
          <p:cNvSpPr txBox="1"/>
          <p:nvPr/>
        </p:nvSpPr>
        <p:spPr>
          <a:xfrm>
            <a:off x="460375" y="6475842"/>
            <a:ext cx="1104534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Источник: </a:t>
            </a:r>
            <a:r>
              <a:rPr lang="ru-RU" sz="1200" dirty="0"/>
              <a:t>анализ данных Организаций строительной отрасли (данные получены с использованием сервиса </a:t>
            </a:r>
            <a:r>
              <a:rPr lang="ru-RU" sz="1200" dirty="0" err="1"/>
              <a:t>Контур.Фокус</a:t>
            </a:r>
            <a:r>
              <a:rPr lang="ru-RU" sz="1200" dirty="0"/>
              <a:t>), о</a:t>
            </a: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прос экспертов строительной отрасли с опытом более 10 лет, расчеты команды Екатеринбурга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40795" y="1195648"/>
            <a:ext cx="5708821" cy="200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Жизненный цикл организации. Модель Ицхака</a:t>
            </a:r>
            <a:r>
              <a:rPr kumimoji="0" lang="ru-RU" sz="13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kumimoji="0" lang="ru-RU" sz="13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Адизеса</a:t>
            </a:r>
            <a:endParaRPr kumimoji="0" lang="ru-RU" sz="13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617838" y="4633746"/>
            <a:ext cx="7315200" cy="1507782"/>
          </a:xfrm>
          <a:custGeom>
            <a:avLst/>
            <a:gdLst>
              <a:gd name="connsiteX0" fmla="*/ 0 w 7315200"/>
              <a:gd name="connsiteY0" fmla="*/ 1433422 h 1507782"/>
              <a:gd name="connsiteX1" fmla="*/ 1482811 w 7315200"/>
              <a:gd name="connsiteY1" fmla="*/ 1408708 h 1507782"/>
              <a:gd name="connsiteX2" fmla="*/ 2261286 w 7315200"/>
              <a:gd name="connsiteY2" fmla="*/ 1235713 h 1507782"/>
              <a:gd name="connsiteX3" fmla="*/ 3361038 w 7315200"/>
              <a:gd name="connsiteY3" fmla="*/ 939151 h 1507782"/>
              <a:gd name="connsiteX4" fmla="*/ 3978876 w 7315200"/>
              <a:gd name="connsiteY4" fmla="*/ 38 h 1507782"/>
              <a:gd name="connsiteX5" fmla="*/ 4744994 w 7315200"/>
              <a:gd name="connsiteY5" fmla="*/ 976222 h 1507782"/>
              <a:gd name="connsiteX6" fmla="*/ 6141308 w 7315200"/>
              <a:gd name="connsiteY6" fmla="*/ 1421065 h 1507782"/>
              <a:gd name="connsiteX7" fmla="*/ 7315200 w 7315200"/>
              <a:gd name="connsiteY7" fmla="*/ 1507562 h 150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0" h="1507782">
                <a:moveTo>
                  <a:pt x="0" y="1433422"/>
                </a:moveTo>
                <a:lnTo>
                  <a:pt x="1482811" y="1408708"/>
                </a:lnTo>
                <a:cubicBezTo>
                  <a:pt x="1859692" y="1375757"/>
                  <a:pt x="1948248" y="1313972"/>
                  <a:pt x="2261286" y="1235713"/>
                </a:cubicBezTo>
                <a:cubicBezTo>
                  <a:pt x="2574324" y="1157453"/>
                  <a:pt x="3074773" y="1145097"/>
                  <a:pt x="3361038" y="939151"/>
                </a:cubicBezTo>
                <a:cubicBezTo>
                  <a:pt x="3647303" y="733205"/>
                  <a:pt x="3748217" y="-6141"/>
                  <a:pt x="3978876" y="38"/>
                </a:cubicBezTo>
                <a:cubicBezTo>
                  <a:pt x="4209535" y="6217"/>
                  <a:pt x="4384589" y="739384"/>
                  <a:pt x="4744994" y="976222"/>
                </a:cubicBezTo>
                <a:cubicBezTo>
                  <a:pt x="5105399" y="1213060"/>
                  <a:pt x="5712940" y="1332508"/>
                  <a:pt x="6141308" y="1421065"/>
                </a:cubicBezTo>
                <a:cubicBezTo>
                  <a:pt x="6569676" y="1509622"/>
                  <a:pt x="6942438" y="1508592"/>
                  <a:pt x="7315200" y="1507562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87808" y="1430019"/>
            <a:ext cx="8889277" cy="4705157"/>
            <a:chOff x="491319" y="1430019"/>
            <a:chExt cx="10287410" cy="4705157"/>
          </a:xfrm>
        </p:grpSpPr>
        <p:sp>
          <p:nvSpPr>
            <p:cNvPr id="87" name="TextBox 86"/>
            <p:cNvSpPr txBox="1"/>
            <p:nvPr/>
          </p:nvSpPr>
          <p:spPr>
            <a:xfrm>
              <a:off x="558946" y="4813375"/>
              <a:ext cx="1201004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Число</a:t>
              </a:r>
              <a:r>
                <a:rPr kumimoji="0" lang="ru-RU" sz="12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 </a:t>
              </a:r>
              <a:r>
                <a:rPr kumimoji="0" lang="ru-RU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организаций</a:t>
              </a: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58946" y="1568739"/>
              <a:ext cx="1226232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Выручка организации</a:t>
              </a: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577725" y="4049998"/>
              <a:ext cx="1201004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Время</a:t>
              </a: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91319" y="4732328"/>
              <a:ext cx="9253183" cy="1402848"/>
              <a:chOff x="491317" y="4189863"/>
              <a:chExt cx="13878940" cy="1796433"/>
            </a:xfrm>
          </p:grpSpPr>
          <p:cxnSp>
            <p:nvCxnSpPr>
              <p:cNvPr id="3" name="Прямая со стрелкой 2"/>
              <p:cNvCxnSpPr/>
              <p:nvPr/>
            </p:nvCxnSpPr>
            <p:spPr>
              <a:xfrm flipV="1">
                <a:off x="491317" y="4189863"/>
                <a:ext cx="0" cy="179643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round/>
                <a:tailEnd type="arrow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491317" y="5971138"/>
                <a:ext cx="13878940" cy="15158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round/>
                <a:tailEnd type="arrow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22" name="Группа 21"/>
            <p:cNvGrpSpPr/>
            <p:nvPr/>
          </p:nvGrpSpPr>
          <p:grpSpPr>
            <a:xfrm>
              <a:off x="491319" y="1432812"/>
              <a:ext cx="8995860" cy="2630251"/>
              <a:chOff x="491317" y="4010223"/>
              <a:chExt cx="13492978" cy="1796431"/>
            </a:xfrm>
          </p:grpSpPr>
          <p:cxnSp>
            <p:nvCxnSpPr>
              <p:cNvPr id="23" name="Прямая со стрелкой 22"/>
              <p:cNvCxnSpPr/>
              <p:nvPr/>
            </p:nvCxnSpPr>
            <p:spPr>
              <a:xfrm flipV="1">
                <a:off x="491317" y="4010223"/>
                <a:ext cx="0" cy="179643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round/>
                <a:tailEnd type="arrow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>
                <a:off x="491317" y="5791497"/>
                <a:ext cx="13492978" cy="0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round/>
                <a:tailEnd type="arrow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pic>
          <p:nvPicPr>
            <p:cNvPr id="2867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8" r="1784"/>
            <a:stretch/>
          </p:blipFill>
          <p:spPr bwMode="auto">
            <a:xfrm>
              <a:off x="750569" y="1608273"/>
              <a:ext cx="8736609" cy="2380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1623246" y="1844107"/>
              <a:ext cx="0" cy="4291067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3251354" y="1844108"/>
              <a:ext cx="0" cy="4291067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4563134" y="1844108"/>
              <a:ext cx="0" cy="4291067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9037856" y="1844108"/>
              <a:ext cx="0" cy="4291067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6129874" y="1832270"/>
              <a:ext cx="0" cy="4291067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TextBox 51"/>
            <p:cNvSpPr txBox="1"/>
            <p:nvPr/>
          </p:nvSpPr>
          <p:spPr>
            <a:xfrm>
              <a:off x="2026710" y="2634090"/>
              <a:ext cx="1156404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Активный рост</a:t>
              </a:r>
              <a:endParaRPr kumimoji="0" lang="ru-RU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73261" y="1430019"/>
              <a:ext cx="1218106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Стабильность</a:t>
              </a:r>
              <a:endParaRPr kumimoji="0" lang="ru-RU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90926" y="1855129"/>
              <a:ext cx="131178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Расцвет</a:t>
              </a:r>
              <a:endParaRPr kumimoji="0" lang="ru-RU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17211" y="1819453"/>
              <a:ext cx="131178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itchFamily="34" charset="0"/>
                  <a:cs typeface="Arial" pitchFamily="34" charset="0"/>
                  <a:sym typeface="Calibri"/>
                </a:rPr>
                <a:t>Рання</a:t>
              </a:r>
              <a:r>
                <a:rPr lang="ru-RU" sz="1200" dirty="0">
                  <a:latin typeface="Arial" pitchFamily="34" charset="0"/>
                  <a:cs typeface="Arial" pitchFamily="34" charset="0"/>
                </a:rPr>
                <a:t>я бюрократия</a:t>
              </a:r>
              <a:endParaRPr kumimoji="0" lang="ru-RU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943308" y="2986924"/>
              <a:ext cx="131178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>
                  <a:latin typeface="Arial" pitchFamily="34" charset="0"/>
                  <a:cs typeface="Arial" pitchFamily="34" charset="0"/>
                </a:rPr>
                <a:t>Бюрократия</a:t>
              </a:r>
              <a:endParaRPr kumimoji="0" lang="ru-RU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53839" y="3746696"/>
              <a:ext cx="65589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200" dirty="0">
                  <a:latin typeface="Arial" pitchFamily="34" charset="0"/>
                  <a:cs typeface="Arial" pitchFamily="34" charset="0"/>
                </a:rPr>
                <a:t>Смерть</a:t>
              </a:r>
              <a:endParaRPr kumimoji="0" lang="ru-RU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7875068" y="1773611"/>
              <a:ext cx="0" cy="4347930"/>
            </a:xfrm>
            <a:prstGeom prst="line">
              <a:avLst/>
            </a:prstGeom>
            <a:noFill/>
            <a:ln w="3175" cap="flat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" name="Прямоугольник 3"/>
          <p:cNvSpPr/>
          <p:nvPr/>
        </p:nvSpPr>
        <p:spPr>
          <a:xfrm>
            <a:off x="256537" y="4111094"/>
            <a:ext cx="8004529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Arial" pitchFamily="34" charset="0"/>
                <a:cs typeface="Arial" pitchFamily="34" charset="0"/>
              </a:rPr>
              <a:t>Распределение организаций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промышленной и транспортной отрасли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в Екатеринбурге по жизненным циклам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Адизеса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380821" y="2325401"/>
            <a:ext cx="2445411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Крупные организации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заняли «свою нишу», финансово устойчивы и  имеют стабильную выручку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Основной стратегией организаций является удержание непрерывного роста и развития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60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4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G8K84_ZJJwA8liydKoS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N1EXJBo_Xj5j2vjpU_g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Z8Jz3TpmsntQC3p.Edr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weqcGpwkmVY67mdPtr3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stQvgEibvspX9G4gdML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i.W6uWPnHI9x_N5Acmj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UrBVzRad_csbmzOn0sQ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MhxpCbizfW2Cj1KFGCJ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r1oGdv4wUbKc9IYJ.yv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oJ3oaOuV1rnwEJjGr5S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4SHPHCQYSVQHUxbDja4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XsxWB57NNqhVRH8zOMd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lNpNscfRB3uYy3er5Wf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a6pSecuSw9JwN8plarz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knZVreJ8RY0IK1xM2UT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BRxMzyZAFWf509FbGrg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_jyVYHcy87u38E54YMn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Ntb4F9zsnWw1Ne2bhl4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juTQ68xpPQLsCtv..xP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IstDj0AJJBgX2Y7phrm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WuCUHI8fKS56_B9RP.t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jZRseyUYFq34KntgLas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p8f5ncemCVo3vhLBhN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2BHIG7LAM5Pqq2wMgd8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NkGhc_saM0_77Pb.TQg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XYfnNfUUIAOIajvHRyP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6a.YoXrKt9d7pQ._LoB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k_30Km7vqaekEaBKHuG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KAgNSTyovC6wbdMJopI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5zdj3X9u_ZWECYf97VbL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Nk0X2DA80.K24xnwPUe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_vmSIUC66SaBeGmP7q6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z4.MGBlCAKKA2RNaUd1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_AfkwpbCzGT.MQzLcqu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xvsfcsqrwgUlWyRlDPy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NDzgUMS_47qij451H1R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sGD4xuoVZ75WlvfJI04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X1fJ6ApCSXwfdSZPUir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Y.QRZIQbDDZ.BZB9zDL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ma0vnUrJwIJCywhH66w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HxkPuZoHx7Td..oz9Lh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LIi4DpJPB0LT373qGqP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ocn6SnYwHpcQuI3vjA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8YaqDmM2OH66aTambcX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FWQVhc.ggI6CVrJ5eSM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unbIrUCVEzoPexJ55zV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3ie4pPY7elsc5a0Dex9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pMwkglViIoMCbLFjNer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yrhyX_krSI98m_S2nDy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ptYkHFM0Yf03iaHPSVb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IWC6aMRBZBpFc.G.oAF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mwjeGAArWgoSJv3X1Vn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0bn.dlt_aNRPPVkjTYI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fLwcoBqcCd.FF6irMtq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3Lv0Z1eAsrEjOcDyL4a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DTHsQZwvFrgKAGDhlBG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W0NaTfnnKgJlUflcWso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B0b_oC.37H3QsWKThkS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SOvrqFQGBaA6wKI2W6T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mj7QsyeDs4UXfHBC.qc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Wq5wau7Pt4QkCmupzAE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ZWSi_LrlBdKvwDgipRN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nXpIpzypQaGBSzbbULm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R.fFwla0P.AKGD.cSAf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yQeEZDP2Gr_bOarKM6.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_ZKyOy1yDRXZp4US6Ag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iZqh9JZVzHwX9yKMWpj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I3CMPjmfpRrKx82lrJC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EjEfJd8Gu30SaI73tA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UTkI9BmBtQt5fxjt_X1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74QjL2Xq8ss_rMUdmYm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jbJCwKQbVX8wistXMWN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KMmy4O_lefohiqLhlrA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4Vc9YibzhAivhO2hYe9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_uIJyTY6d4WmYmKknQT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OGDx64i3zMqxHcS.iRM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fXRMhojmRROBUJhOlOL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XhGxWTC.Fnwbtjdqbhw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amiAWz_DecDkF1zSMZG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fV2Q8J8fPR9X3E08MLt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f4UW2keQnOSNmNM8R9M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xQBeGzKqMPLVUiRn41o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JjDIXoJ0.8tNUtW8kDw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_ghh8GZ0WcsmOiQiS1Q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tF0LREw1IDBfMxjvy72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BU3ZNIuuEewjYwdYNTo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2Fmmr7fAWnrtFJprHm.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DtztKmBjjbkUPGYVqnk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LWnrq2W1PNhGr4uFPC1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jeF3LRRv6aYXcQrNaOm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57.N8KKguS2EYAkjNH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s0oagnLugJhBqZGaiC9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YFtFPi5Iu.yJPF.iVbw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H9zNAYQCOzZkIOryG7X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T6RfsyEWRLNgK50P.f_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sAkhEChKkAK3oDXLP8m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3qurzrYMNq1OUsJhRWk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K1Zk3lAh6ByiiXDApZe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RZhM.S6KsomKsyyEFUX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9EyCjCwwyfklSaHSWxG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vlO5tDsDHAYz0dak9gd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IkcMSXGjdrCgTezCRiK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YF3sJIiIizmoIPZ_U0s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UJbbdPeuHhQDnQgVj4m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EFjKtwzZKlsW0.8a6ry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6i5EGk.WQnuepogtZSy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AJkxJ3m5twRieJ924.a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uaLdYBJppPclXF__kYm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LQgp363Oe1Armp.iUun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73TFHsCPHyJCJ3tHup0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TbN4t9aHwi5rk7YpRYn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yu1x15CriS9zVJusKvA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rpkC3Q.hqr118Jbd0wn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Q8_Hyd7HfvCXYWp0SE4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6hkcbo70vqzqpQI7vs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XX40.q3NvRPWZte7iGz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lsDQ34DDIcb3yyqYkb7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QTbsWWqNcE9NDBfjHN7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7wloDfho3rBuXJ9zX_O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JBjCNt2rH4ghZP6d9yl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ubZA1z7Gi8VhAUVcSIK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P3ItlttXu91TJqrt9qt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y7glxoR3UOQ8gf8xKym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fzfFDUm1jEBmbdw0SM2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cszg1fyk7jDkQjKqiBO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ym61CFGe20ivEOGMInS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QiSmDFglU3Xhu6.8z3K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57nwiSCb8odDl1CPhOL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ia7n7QpvI6S.Rybdux3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_RMAdp_ZvTMrefZJbDf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XG5YQpIimEA03MjXIH3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vf0p4Wh_syDu4jRtIae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9w1rSbel.XWA8ubjDE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EpfSU2o3DnwxRNLLoxB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lSBfzqLNbakffH9SqsM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w5ltfb2no4BLlk8XcFe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H60htYw7x9e3Qu0VgZv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H4ksPOe8nmRbqJaE6Ub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hKrDAYd3TqPSc5q5K_D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8fF6jL80Ng4e99PZ.pgP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3cBFZgII4TgTepZrf4p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KUq10KIyGmpN9.eqL.4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f9dlkmMagwmxPJrj0lc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o5ufPhJV3swHAWmGB08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nY4JKBgljmUVsy8c1Ht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SzWUte6KNyLv6bJWyxt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.VOETTiLlUND2NsJ3V7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bnnWBHbwCJpPZpluI5k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LSZci8m_p.NWTjp0Qn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L1gG8v_O1vETrjlz8io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ndz32hsZ0UFGcbsTLA9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nk1kDlH8WAe3N7Eknag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jpIuE_tI1br7NusEE3p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uzn4j6T_Ed8uaLMtGJF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VUMvXH297T_uQ3jMrrS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AKjZsklTHyg1ttqwTH1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d9BReimphpODJUQ8ujr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JjDIXoJ0.8tNUtW8kDw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LBXNtji9S9qKv_8Hzic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6GkyJTygSuJB2mrFaaI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66go2i5.BlPHGUOYq9x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Kk577SnhwsN4GrNYL37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UkMjerkR7izp7GKGTL5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0dRVoPDO5e51vyNrXbz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F7Xo9Vb.VRLkDmdxaib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8A5U.eoLjxs7D6I9E86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zu88QUNn.Y0hhCDjqm3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QsWHRBipUWiCM6ijuyA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HFICBJIPX.Ni5njwUTl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EunyVKZdZ2b3vMcRJfk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xhyXcndUIX6oK9u3624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3ZSe5P_GaAtyKmZO.VC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dMlyrGd6j40CzzAIDiT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cIIeHy.KiS1rUBrecb5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WcZt.GLa4.yUbf11.RA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.e5A_Z9EPNs1ohUk8bl2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.sNKLiIw302lCYjgUrf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u3kn_1qP7zHF0CCdH4F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M7nWuYTEzBlp6dtqUFd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Y2TtTl71FO.YL8BI0_D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JgU9Z8h9QIpSDdog.yl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sFp_lJsfmk0.uhvnkB6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8Rq2cfa_LzEU2pswCQj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80MIvlnAekyD_hz5cAH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OdnfNm6g6vxMoNkOFT2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Bp0kgfHzy.rIgPLclSJ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t9p8uK14WUv5nbWJQ1i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dhvllZChq.pz_FNim0Y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BwL3xxMgVV.6RD1B_uX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FTerRsCsnBxAUVvZWT4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7eg1DucPLpdTakdOfzw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OuA0iAZ1.PUFCjDAnBb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Oq4hDtXdzETywpQWGIa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Hf1VN_Mgdifay.TRnEi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Ip9bOj695RZoX04D2aD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uaLdYBJppPclXF__kYm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SkDDsu.fWuGOART2yxR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9ox0UTIqnK5m50RjUqJ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9UJO53qjrOlUXqYUjid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2ah8mDsdKkon8FRRCzi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7wloDfho3rBuXJ9zX_O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rpkC3Q.hqr118Jbd0wn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6hkcbo70vqzqpQI7vs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Q8_Hyd7HfvCXYWp0SE4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QTbsWWqNcE9NDBfjHN7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ege_Ov0SB1z2Z5g9.0d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lsDQ34DDIcb3yyqYkb7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ubZA1z7Gi8VhAUVcSIK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P3ItlttXu91TJqrt9qt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XX40.q3NvRPWZte7iGz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y7glxoR3UOQ8gf8xKym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57nwiSCb8odDl1CPhOL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fzfFDUm1jEBmbdw0SM2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ym61CFGe20ivEOGMInS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ia7n7QpvI6S.Rybdux3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_RMAdp_ZvTMrefZJbDf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s2rUrFg67HfvOD0n44X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vf0p4Wh_syDu4jRtIae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EpfSU2o3DnwxRNLLoxB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QiSmDFglU3Xhu6.8z3K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o5ufPhJV3swHAWmGB08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f9dlkmMagwmxPJrj0lc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3cBFZgII4TgTepZrf4p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nY4JKBgljmUVsy8c1Ht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SzWUte6KNyLv6bJWyxt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bnnWBHbwCJpPZpluI5k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LSZci8m_p.NWTjp0Qnk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tgena6Zh24b78foqnkR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L1gG8v_O1vETrjlz8io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d9BReimphpODJUQ8ujr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SEmGT1Z4FdSrwKJWJoB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SEmGT1Z4FdSrwKJWJoB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njni6kmWLprogUpXO2z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ENqNEwokzf6IGH9vyKP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yfedQGim.VKBQobWIMI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ZCAAW1CWilw1X5RfITN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bPcBHcVSVwLFBC0PiUH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nHeDyrre2O0lHlpbqtm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BuT0NHgGN1WkWiX.1K4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uH0lVDKgxEr5yqy.KkP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bTKvICkfdPrHPUNlGux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9ip743xCEqYWxE6y6L9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SxqwC6oMy78U.xI1oI_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OplULPIe.og1ZmZcgu0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f6qh.a5RDjrERpdYbQZ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L.mb0AQ.fuSBoLWSAsE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qZdEOZ7EmYRzSJBM_tR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7SZLuijA4_G6.JcsaPh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7DIp4M2g5c4.zRqa8et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5jlskbZN3q2sRskTx0E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HsDI56m63iwQuX0lgaX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Uir4ORhvncqrD2Behgb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1nFNYn6fd7kv.kJcnr9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esx5bJpXgj18TcRou.B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I1LY5ikgKU8cfaJuQBj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s8pmfZ.Hubb3wp386xS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k_zniYT03nTRXQBHLgT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SdGrRcLqngD3GRlvt.L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8G0iJAeRdSMQUAaOMhv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UXX4TOYMvL0_TgmhG.T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74fnJOw3hHxtdbqAv.k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XmS1Cvr5zIxfEHn8vnV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5D8iUf5Z.R7UB2Nkkea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5HnRp_Aa04JXN9OBlz_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VMqKUor.CRwbkgNedBs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LTqPsz11SiH9Ra7WLH5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Q5cSvCAp9QjdXe0qrQq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wCi7nx0fC.lkyaalzOM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VA4CWor1KxKiTh9NuM8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1nWFUbWTZT.bT8MoYvr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s.R3zdoiMa4Vs0auJdC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._2jG14wPiksB9NBoYG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LXzT1v0K5O5DerQwNRt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EtYfrzFJO45M2aHvwPx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3WuSw0D.oBJGIDaAc9h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Q5gmN0QxlEX7dbnwJcd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J4ws6wI3Zbc9ICjeFSl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35W9iOVTlulZYBbBf2V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7NnY1Eo6d5.yNwU_Y8k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7Yc457fPOCVWRsvPq_z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w9YkbKMW1IsrVsvjEN8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NBzmrRW.03t2EMHzYwr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Z8eUP5S4uYSG3MYZLyl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_MwEGa4qB5CpfiT9BSq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TqcS2JRX7mPzWhJmcPCw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YtPmrkYDwUtptJuH9Kn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V1nah0eWfFNsr6vRLZA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wz6BYWM5YRDAPgxGnss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_mCX3SDhJAqaoF2etF0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quZp_DSljFOOevFBoMC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zxC0YrGtK1U7gtFxrXN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roVYhGwsa.M3c4EH9im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a.pctEfvC83RWRl2xfO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KqyC2RWW4Tb6AIhOePm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fB1BU6ueZFNZ05WrCpg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F1rd5WnkmGQlruyjsgz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DtbfVTxo4q_yOsWIEkZ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Jf65vmOLWEFdZIml..n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bQqZrvi6P7n.FkGZclYg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xtPC5fI3qEA3ShWr1ot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rb0sZw6JnJ_iIZVf7Oj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u7deHKrNbRE0MCMgdu7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kpc2gDRBg3NMyRBYoC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yCZwSVjQipnCHsFQIDQ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BLvFoUkju47_EGtQIv7g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F20ALbsKdzUFcOlvPew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pYoLTiRasoNR9tOFerA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CHFNs5_Wn5MqvwZ9ZQf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bYvvonn2LdO_Asymu5q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j5Y9zNQyzQnG5LCrWfY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Ql5OHMXwXQ7uyYB2QGP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FGUDf3gHDjN9F3X0pWl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EII0hfeJon9b_rQUkyI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n11QMXiVNX17ke2BD_Z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PXIsV42tiSladSXsekk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Lz7NyBZPV6XKwK3DtRN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gmniPLO9E5cDPrNrWSy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K.rWqK52dHcLj3EE_a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v7kjX9_To5S0oCSNNc6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bav_ILoDekKMXsFSre4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02sDziLVjLPKqOoSlnu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IqetCnhLlmMoZfD42XN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a.ZS0tMFRLW4mZ0g0Dp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M9dD28FC5cR8i2YjNVG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uHm74.Kyq2rQ1wwik.8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w9YkbKMW1IsrVsvjEN8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h9uHmYg6Nhwm88YHm8R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lp7RGgjSluC_iA7BIFgw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7FTTCqh6.thQL8DPY31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EhKDFN76CuLL9O.8Phl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fL5bthYUg.kgvvhQ89E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6H25meeEveFrzucaInC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_ddONgmis7FpXX84tbn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ussimmZ7YSmIqjTZx0E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8N3ZN2uz9tXGIYYlKV3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xXt0Hf4FFKnEhsAPB7v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M1xI21ud72vfUl9KfFj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FXkan6stlJ7mjjgvOW8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lcT7994O2SC3lg8XDm9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rnTjPQn6IL_rHXyS8Lo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voPfSqnMotxcAGY7q_s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cmMXjuPxsq2hrUJA5B2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EqBxrNn7z9zJrVUr5Pl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MzvvFweZPT8VH90zCxf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.I5QqSVLNKutmWIiMbo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J1K709pYB4VldcdFRsO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tn2h_uhYhnNE_A8W__s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5RdBidl1_NPGtQzbHbs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K_Ohvml9r9yliRVijzC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84gU18dtdW9YpwWBImb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Pye96s7mFJ5sB19lya0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fBfAv5kyl0FAUWhCrmt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Uxxn3xCfhLgX4JvVIpM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iCHF3WcJjktUQDoZ3rS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adQoECXYhln4OLi_DYX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h.TW9ba51Tz8ZrGjWDC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UprtwwRlBNHtVsEFaJz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4mPVb4Ri9Qu6DQ8h.mk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_svX56.7Wcwt2esKy7cw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w9YkbKMW1IsrVsvjEN8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ZWHTxrKxMErArRi8l0D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1csgfCZOoixnubaNpoP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HeW1MwYQE.vswm5KnT9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a2svaKbqjTtpXTv2dFY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ehpVRgSrd6N3ggkkc8I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cGgIpRuV1dJv0MQW5qO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R_Zs.o3ut89fTCrtGLC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HIhcCahuO7YXFxIAJg0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zlz6cQIq.y5Zs2G1fi.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SMyj0yBUrCIfstViqV_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3II9OnQJd5Bpj4.Qne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HvDK6yDbfRQjI8vy_rF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e.k2ICak3cUz7FsZHM1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NFb4t4esw18rDZOdreC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YME_Kgluq_MscRSmFt6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sPOteluuD8oFbkY34Dl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vQAG2LHstAgXxyQqWXN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B_tB1RrU9PpBOv4xTCc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PS3PiPeuFaZpZ6R2zY9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f0NgnFPXJ9pjXbka2UB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TQt9MSD_28YhILZlhb9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31bjOP2ILQVGyPMg6Wg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kqHFbX21i0rgQp9Qf9J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459n5e6Q1eQFjWLMO9Y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yDyA4PH4Yy63gfavhe6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SYwwrrMANXcq9rZ6o2z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KIBh0_SrWM1JkaPLL7E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kGCOlrUNLhk2OCWqY6X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uMiDAj2CSvpwG6NgZWg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WvrMy4oDo7P4Y20EwtX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cvlz5sD0KTL5C4MUDIB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r_4Hc_iLHZlH7Kt0WU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YUai1SNRiCq46NsQuuIQ"/>
</p:tagLst>
</file>

<file path=ppt/theme/theme1.xml><?xml version="1.0" encoding="utf-8"?>
<a:theme xmlns:a="http://schemas.openxmlformats.org/drawingml/2006/main" name="skolkovo">
  <a:themeElements>
    <a:clrScheme name="skolkov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64650"/>
      </a:accent1>
      <a:accent2>
        <a:srgbClr val="20B2A9"/>
      </a:accent2>
      <a:accent3>
        <a:srgbClr val="A54990"/>
      </a:accent3>
      <a:accent4>
        <a:srgbClr val="BA5656"/>
      </a:accent4>
      <a:accent5>
        <a:srgbClr val="9B8D8F"/>
      </a:accent5>
      <a:accent6>
        <a:srgbClr val="B3824D"/>
      </a:accent6>
      <a:hlink>
        <a:srgbClr val="0000FF"/>
      </a:hlink>
      <a:folHlink>
        <a:srgbClr val="FF00FF"/>
      </a:folHlink>
    </a:clrScheme>
    <a:fontScheme name="skolkov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kolko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skolkovo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64650"/>
      </a:accent1>
      <a:accent2>
        <a:srgbClr val="20B2A9"/>
      </a:accent2>
      <a:accent3>
        <a:srgbClr val="A54990"/>
      </a:accent3>
      <a:accent4>
        <a:srgbClr val="BA5656"/>
      </a:accent4>
      <a:accent5>
        <a:srgbClr val="9B8D8F"/>
      </a:accent5>
      <a:accent6>
        <a:srgbClr val="B3824D"/>
      </a:accent6>
      <a:hlink>
        <a:srgbClr val="0563C1"/>
      </a:hlink>
      <a:folHlink>
        <a:srgbClr val="5C8EA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32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kolkovo" id="{26FC77B7-5C95-F142-878F-8D5229ED1E12}" vid="{FB515D62-F3C7-6B46-8549-AF645480CDF4}"/>
    </a:ext>
  </a:extLst>
</a:theme>
</file>

<file path=ppt/theme/theme3.xml><?xml version="1.0" encoding="utf-8"?>
<a:theme xmlns:a="http://schemas.openxmlformats.org/drawingml/2006/main" name="skolkovo">
  <a:themeElements>
    <a:clrScheme name="skolkov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64650"/>
      </a:accent1>
      <a:accent2>
        <a:srgbClr val="20B2A9"/>
      </a:accent2>
      <a:accent3>
        <a:srgbClr val="A54990"/>
      </a:accent3>
      <a:accent4>
        <a:srgbClr val="BA5656"/>
      </a:accent4>
      <a:accent5>
        <a:srgbClr val="9B8D8F"/>
      </a:accent5>
      <a:accent6>
        <a:srgbClr val="B3824D"/>
      </a:accent6>
      <a:hlink>
        <a:srgbClr val="0000FF"/>
      </a:hlink>
      <a:folHlink>
        <a:srgbClr val="FF00FF"/>
      </a:folHlink>
    </a:clrScheme>
    <a:fontScheme name="skolkov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kolko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</TotalTime>
  <Words>1833</Words>
  <Application>Microsoft Office PowerPoint</Application>
  <PresentationFormat>Широкоэкранный</PresentationFormat>
  <Paragraphs>592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 Unicode MS</vt:lpstr>
      <vt:lpstr>Arial</vt:lpstr>
      <vt:lpstr>Calibri</vt:lpstr>
      <vt:lpstr>Helvetica</vt:lpstr>
      <vt:lpstr>Liberation Serif</vt:lpstr>
      <vt:lpstr>Raleway</vt:lpstr>
      <vt:lpstr>Raleway ExtraBold</vt:lpstr>
      <vt:lpstr>Raleway SemiBold</vt:lpstr>
      <vt:lpstr>Wingdings</vt:lpstr>
      <vt:lpstr>skolkovo</vt:lpstr>
      <vt:lpstr>1_skolkovo</vt:lpstr>
      <vt:lpstr>Слайд think-cell</vt:lpstr>
      <vt:lpstr>Команда Екатеринбурга</vt:lpstr>
      <vt:lpstr>Экономическое положение Свердловской области </vt:lpstr>
      <vt:lpstr>Обсуждение с научным сообществом</vt:lpstr>
      <vt:lpstr>Презентация PowerPoint</vt:lpstr>
      <vt:lpstr>Екатеринбург всегда был одним из лидеров страны в догоняющих волнах промышленной революции</vt:lpstr>
      <vt:lpstr>Двухкратный рост занятости в сфере торговли сопровождался значительным сокращением занятости в сфере производства</vt:lpstr>
      <vt:lpstr>Презентация PowerPoint</vt:lpstr>
      <vt:lpstr>Выручка 14 крупнейших  организаций Екатеринбургской агломерации составляет более 50 % объема промышленного и транспортного рынка</vt:lpstr>
      <vt:lpstr>Большинство организаций промышленной и транспортной отрасли в Екатеринбургской агломерации  находятся на этапе стабильности</vt:lpstr>
      <vt:lpstr>Сегодня шесть строительных  организаций занимают 55% строительного рынка Екатеринбурга</vt:lpstr>
      <vt:lpstr>Большинство организаций строительной отрасли в Екатеринбурге находятся на этапе расцвета и ранней бюрократии</vt:lpstr>
      <vt:lpstr>Включение во внешние контексты и основная функция</vt:lpstr>
      <vt:lpstr>Международными бенчмарками для Екатеринбурга могут выступать города-миллионники с индустриальным прошлым</vt:lpstr>
      <vt:lpstr>Производительность труда в Екатеринбурге конкурентоспособна только при сравнении с городами России </vt:lpstr>
      <vt:lpstr>Заработная плата в Екатеринбурге является достаточной по меркам России, но недостаточно высока на мировом уровне</vt:lpstr>
      <vt:lpstr>Анализ текущей ситуации</vt:lpstr>
      <vt:lpstr>Презентация PowerPoint</vt:lpstr>
      <vt:lpstr>Презентация PowerPoint</vt:lpstr>
      <vt:lpstr>Презентация PowerPoint</vt:lpstr>
      <vt:lpstr>Ключевые последствия для Екатеринбурга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Установка на проектную работу</dc:title>
  <dc:creator>Александр Некрасов</dc:creator>
  <cp:lastModifiedBy>Тушинская Виктория Юрьевна</cp:lastModifiedBy>
  <cp:revision>251</cp:revision>
  <dcterms:modified xsi:type="dcterms:W3CDTF">2021-02-17T09:20:27Z</dcterms:modified>
</cp:coreProperties>
</file>